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173"/>
  </p:notesMasterIdLst>
  <p:handoutMasterIdLst>
    <p:handoutMasterId r:id="rId174"/>
  </p:handoutMasterIdLst>
  <p:sldIdLst>
    <p:sldId id="257" r:id="rId6"/>
    <p:sldId id="356" r:id="rId7"/>
    <p:sldId id="602" r:id="rId8"/>
    <p:sldId id="281" r:id="rId9"/>
    <p:sldId id="282" r:id="rId10"/>
    <p:sldId id="283" r:id="rId11"/>
    <p:sldId id="284" r:id="rId12"/>
    <p:sldId id="285" r:id="rId13"/>
    <p:sldId id="286" r:id="rId14"/>
    <p:sldId id="287" r:id="rId15"/>
    <p:sldId id="289" r:id="rId16"/>
    <p:sldId id="294" r:id="rId17"/>
    <p:sldId id="290" r:id="rId18"/>
    <p:sldId id="297" r:id="rId19"/>
    <p:sldId id="296" r:id="rId20"/>
    <p:sldId id="298" r:id="rId21"/>
    <p:sldId id="291" r:id="rId22"/>
    <p:sldId id="288" r:id="rId23"/>
    <p:sldId id="299" r:id="rId24"/>
    <p:sldId id="300" r:id="rId25"/>
    <p:sldId id="306" r:id="rId26"/>
    <p:sldId id="302" r:id="rId27"/>
    <p:sldId id="303" r:id="rId28"/>
    <p:sldId id="304" r:id="rId29"/>
    <p:sldId id="305" r:id="rId30"/>
    <p:sldId id="307" r:id="rId31"/>
    <p:sldId id="308" r:id="rId32"/>
    <p:sldId id="309" r:id="rId33"/>
    <p:sldId id="310" r:id="rId34"/>
    <p:sldId id="311" r:id="rId35"/>
    <p:sldId id="312" r:id="rId36"/>
    <p:sldId id="313" r:id="rId37"/>
    <p:sldId id="314" r:id="rId38"/>
    <p:sldId id="316" r:id="rId39"/>
    <p:sldId id="357" r:id="rId40"/>
    <p:sldId id="358" r:id="rId41"/>
    <p:sldId id="359" r:id="rId42"/>
    <p:sldId id="360" r:id="rId43"/>
    <p:sldId id="361" r:id="rId44"/>
    <p:sldId id="362" r:id="rId45"/>
    <p:sldId id="363" r:id="rId46"/>
    <p:sldId id="364" r:id="rId47"/>
    <p:sldId id="365" r:id="rId48"/>
    <p:sldId id="366" r:id="rId49"/>
    <p:sldId id="367" r:id="rId50"/>
    <p:sldId id="368" r:id="rId51"/>
    <p:sldId id="369" r:id="rId52"/>
    <p:sldId id="370" r:id="rId53"/>
    <p:sldId id="371" r:id="rId54"/>
    <p:sldId id="373" r:id="rId55"/>
    <p:sldId id="374" r:id="rId56"/>
    <p:sldId id="375" r:id="rId57"/>
    <p:sldId id="376" r:id="rId58"/>
    <p:sldId id="377" r:id="rId59"/>
    <p:sldId id="378" r:id="rId60"/>
    <p:sldId id="379" r:id="rId61"/>
    <p:sldId id="380" r:id="rId62"/>
    <p:sldId id="381" r:id="rId63"/>
    <p:sldId id="382" r:id="rId64"/>
    <p:sldId id="383" r:id="rId65"/>
    <p:sldId id="384" r:id="rId66"/>
    <p:sldId id="385" r:id="rId67"/>
    <p:sldId id="386" r:id="rId68"/>
    <p:sldId id="326" r:id="rId69"/>
    <p:sldId id="387" r:id="rId70"/>
    <p:sldId id="388" r:id="rId71"/>
    <p:sldId id="389" r:id="rId72"/>
    <p:sldId id="502" r:id="rId73"/>
    <p:sldId id="503" r:id="rId74"/>
    <p:sldId id="504" r:id="rId75"/>
    <p:sldId id="505" r:id="rId76"/>
    <p:sldId id="506" r:id="rId77"/>
    <p:sldId id="507" r:id="rId78"/>
    <p:sldId id="508" r:id="rId79"/>
    <p:sldId id="509" r:id="rId80"/>
    <p:sldId id="510" r:id="rId81"/>
    <p:sldId id="511" r:id="rId82"/>
    <p:sldId id="512" r:id="rId83"/>
    <p:sldId id="513" r:id="rId84"/>
    <p:sldId id="514" r:id="rId85"/>
    <p:sldId id="515" r:id="rId86"/>
    <p:sldId id="516" r:id="rId87"/>
    <p:sldId id="517" r:id="rId88"/>
    <p:sldId id="518" r:id="rId89"/>
    <p:sldId id="519" r:id="rId90"/>
    <p:sldId id="520" r:id="rId91"/>
    <p:sldId id="521" r:id="rId92"/>
    <p:sldId id="522" r:id="rId93"/>
    <p:sldId id="523" r:id="rId94"/>
    <p:sldId id="524" r:id="rId95"/>
    <p:sldId id="525" r:id="rId96"/>
    <p:sldId id="526" r:id="rId97"/>
    <p:sldId id="527" r:id="rId98"/>
    <p:sldId id="528" r:id="rId99"/>
    <p:sldId id="529" r:id="rId100"/>
    <p:sldId id="530" r:id="rId101"/>
    <p:sldId id="531" r:id="rId102"/>
    <p:sldId id="532" r:id="rId103"/>
    <p:sldId id="533" r:id="rId104"/>
    <p:sldId id="534" r:id="rId105"/>
    <p:sldId id="535" r:id="rId106"/>
    <p:sldId id="536" r:id="rId107"/>
    <p:sldId id="537" r:id="rId108"/>
    <p:sldId id="538" r:id="rId109"/>
    <p:sldId id="539" r:id="rId110"/>
    <p:sldId id="540" r:id="rId111"/>
    <p:sldId id="541" r:id="rId112"/>
    <p:sldId id="542" r:id="rId113"/>
    <p:sldId id="543" r:id="rId114"/>
    <p:sldId id="544" r:id="rId115"/>
    <p:sldId id="545" r:id="rId116"/>
    <p:sldId id="546" r:id="rId117"/>
    <p:sldId id="547" r:id="rId118"/>
    <p:sldId id="548" r:id="rId119"/>
    <p:sldId id="549" r:id="rId120"/>
    <p:sldId id="550" r:id="rId121"/>
    <p:sldId id="551" r:id="rId122"/>
    <p:sldId id="552" r:id="rId123"/>
    <p:sldId id="553" r:id="rId124"/>
    <p:sldId id="554" r:id="rId125"/>
    <p:sldId id="555" r:id="rId126"/>
    <p:sldId id="556" r:id="rId127"/>
    <p:sldId id="557" r:id="rId128"/>
    <p:sldId id="558" r:id="rId129"/>
    <p:sldId id="559" r:id="rId130"/>
    <p:sldId id="560" r:id="rId131"/>
    <p:sldId id="561" r:id="rId132"/>
    <p:sldId id="562" r:id="rId133"/>
    <p:sldId id="563" r:id="rId134"/>
    <p:sldId id="564" r:id="rId135"/>
    <p:sldId id="565" r:id="rId136"/>
    <p:sldId id="566" r:id="rId137"/>
    <p:sldId id="567" r:id="rId138"/>
    <p:sldId id="568" r:id="rId139"/>
    <p:sldId id="569" r:id="rId140"/>
    <p:sldId id="570" r:id="rId141"/>
    <p:sldId id="571" r:id="rId142"/>
    <p:sldId id="572" r:id="rId143"/>
    <p:sldId id="573" r:id="rId144"/>
    <p:sldId id="574" r:id="rId145"/>
    <p:sldId id="575" r:id="rId146"/>
    <p:sldId id="576" r:id="rId147"/>
    <p:sldId id="577" r:id="rId148"/>
    <p:sldId id="578" r:id="rId149"/>
    <p:sldId id="579" r:id="rId150"/>
    <p:sldId id="580" r:id="rId151"/>
    <p:sldId id="581" r:id="rId152"/>
    <p:sldId id="582" r:id="rId153"/>
    <p:sldId id="583" r:id="rId154"/>
    <p:sldId id="584" r:id="rId155"/>
    <p:sldId id="585" r:id="rId156"/>
    <p:sldId id="586" r:id="rId157"/>
    <p:sldId id="587" r:id="rId158"/>
    <p:sldId id="588" r:id="rId159"/>
    <p:sldId id="589" r:id="rId160"/>
    <p:sldId id="590" r:id="rId161"/>
    <p:sldId id="591" r:id="rId162"/>
    <p:sldId id="592" r:id="rId163"/>
    <p:sldId id="593" r:id="rId164"/>
    <p:sldId id="594" r:id="rId165"/>
    <p:sldId id="595" r:id="rId166"/>
    <p:sldId id="596" r:id="rId167"/>
    <p:sldId id="597" r:id="rId168"/>
    <p:sldId id="598" r:id="rId169"/>
    <p:sldId id="599" r:id="rId170"/>
    <p:sldId id="600" r:id="rId171"/>
    <p:sldId id="601" r:id="rId172"/>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2ADA60FC-2A49-7F4F-ADF6-B99B24C369C6}">
          <p14:sldIdLst>
            <p14:sldId id="257"/>
          </p14:sldIdLst>
        </p14:section>
        <p14:section name="Infrastructure as Code" id="{1B636205-AE31-0C42-856E-7B0E849D44BC}">
          <p14:sldIdLst>
            <p14:sldId id="356"/>
            <p14:sldId id="602"/>
            <p14:sldId id="281"/>
            <p14:sldId id="282"/>
            <p14:sldId id="283"/>
            <p14:sldId id="284"/>
            <p14:sldId id="285"/>
            <p14:sldId id="286"/>
            <p14:sldId id="287"/>
            <p14:sldId id="289"/>
            <p14:sldId id="294"/>
            <p14:sldId id="290"/>
            <p14:sldId id="297"/>
            <p14:sldId id="296"/>
            <p14:sldId id="298"/>
            <p14:sldId id="291"/>
            <p14:sldId id="288"/>
          </p14:sldIdLst>
        </p14:section>
        <p14:section name="Chef" id="{55047565-9FF2-8D4E-B7DA-0E822F702569}">
          <p14:sldIdLst>
            <p14:sldId id="299"/>
            <p14:sldId id="300"/>
            <p14:sldId id="306"/>
            <p14:sldId id="302"/>
            <p14:sldId id="303"/>
            <p14:sldId id="304"/>
            <p14:sldId id="305"/>
            <p14:sldId id="307"/>
            <p14:sldId id="308"/>
            <p14:sldId id="309"/>
            <p14:sldId id="310"/>
            <p14:sldId id="311"/>
            <p14:sldId id="312"/>
            <p14:sldId id="313"/>
            <p14:sldId id="314"/>
          </p14:sldIdLst>
        </p14:section>
        <p14:section name="Building your policy" id="{C855A6F1-FE02-044C-80B0-B5488D64E9FE}">
          <p14:sldIdLst>
            <p14:sldId id="316"/>
            <p14:sldId id="357"/>
            <p14:sldId id="358"/>
            <p14:sldId id="359"/>
            <p14:sldId id="360"/>
            <p14:sldId id="361"/>
            <p14:sldId id="362"/>
            <p14:sldId id="363"/>
            <p14:sldId id="364"/>
            <p14:sldId id="365"/>
            <p14:sldId id="366"/>
            <p14:sldId id="367"/>
            <p14:sldId id="368"/>
            <p14:sldId id="369"/>
            <p14:sldId id="370"/>
            <p14:sldId id="371"/>
            <p14:sldId id="373"/>
            <p14:sldId id="374"/>
            <p14:sldId id="375"/>
            <p14:sldId id="376"/>
            <p14:sldId id="377"/>
            <p14:sldId id="378"/>
            <p14:sldId id="379"/>
            <p14:sldId id="380"/>
            <p14:sldId id="381"/>
            <p14:sldId id="382"/>
            <p14:sldId id="383"/>
            <p14:sldId id="384"/>
            <p14:sldId id="385"/>
            <p14:sldId id="386"/>
            <p14:sldId id="326"/>
            <p14:sldId id="387"/>
            <p14:sldId id="388"/>
            <p14:sldId id="389"/>
          </p14:sldIdLst>
        </p14:section>
        <p14:section name="Test Driven Infrastructure" id="{4522F47B-EEBE-8E44-9DD4-A49F29FCF078}">
          <p14:sldIdLst>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Lst>
        </p14:section>
        <p14:section name="Serverspec" id="{10974687-39EE-5840-AC04-45987C40B87D}">
          <p14:sldIdLst>
            <p14:sldId id="547"/>
            <p14:sldId id="548"/>
            <p14:sldId id="549"/>
            <p14:sldId id="550"/>
            <p14:sldId id="551"/>
            <p14:sldId id="552"/>
            <p14:sldId id="553"/>
            <p14:sldId id="554"/>
            <p14:sldId id="555"/>
            <p14:sldId id="556"/>
            <p14:sldId id="557"/>
            <p14:sldId id="558"/>
            <p14:sldId id="559"/>
            <p14:sldId id="560"/>
            <p14:sldId id="561"/>
            <p14:sldId id="562"/>
            <p14:sldId id="563"/>
            <p14:sldId id="564"/>
            <p14:sldId id="565"/>
            <p14:sldId id="566"/>
            <p14:sldId id="567"/>
            <p14:sldId id="568"/>
            <p14:sldId id="569"/>
            <p14:sldId id="570"/>
            <p14:sldId id="571"/>
            <p14:sldId id="572"/>
            <p14:sldId id="573"/>
            <p14:sldId id="574"/>
            <p14:sldId id="575"/>
          </p14:sldIdLst>
        </p14:section>
        <p14:section name="ChefSpec" id="{2EF66465-FBE8-8048-B335-BA2C9C5AD46E}">
          <p14:sldIdLst>
            <p14:sldId id="576"/>
            <p14:sldId id="577"/>
            <p14:sldId id="578"/>
            <p14:sldId id="579"/>
            <p14:sldId id="580"/>
            <p14:sldId id="581"/>
            <p14:sldId id="582"/>
            <p14:sldId id="583"/>
            <p14:sldId id="584"/>
            <p14:sldId id="585"/>
            <p14:sldId id="586"/>
            <p14:sldId id="587"/>
            <p14:sldId id="588"/>
            <p14:sldId id="589"/>
            <p14:sldId id="590"/>
          </p14:sldIdLst>
        </p14:section>
        <p14:section name="Foodcritic" id="{CDA64165-D34C-6E4B-A736-577CBB2890E8}">
          <p14:sldIdLst>
            <p14:sldId id="591"/>
            <p14:sldId id="592"/>
            <p14:sldId id="593"/>
            <p14:sldId id="594"/>
            <p14:sldId id="595"/>
            <p14:sldId id="596"/>
          </p14:sldIdLst>
        </p14:section>
        <p14:section name="Dessert" id="{205684B8-6BDE-6B46-B222-97951658029B}">
          <p14:sldIdLst>
            <p14:sldId id="597"/>
            <p14:sldId id="598"/>
            <p14:sldId id="599"/>
            <p14:sldId id="600"/>
            <p14:sldId id="601"/>
          </p14:sldIdLst>
        </p14:section>
      </p14:sectionLst>
    </p:ext>
    <p:ext uri="{EFAFB233-063F-42B5-8137-9DF3F51BA10A}">
      <p15:sldGuideLst xmlns:p15="http://schemas.microsoft.com/office/powerpoint/2012/main" xmlns=""/>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p:clrMru>
    <a:srgbClr val="CBCFD1"/>
    <a:srgbClr val="F0F0F0"/>
    <a:srgbClr val="015068"/>
    <a:srgbClr val="0885AC"/>
    <a:srgbClr val="076F91"/>
    <a:srgbClr val="076E8F"/>
    <a:srgbClr val="06698A"/>
    <a:srgbClr val="015168"/>
    <a:srgbClr val="00B0F0"/>
    <a:srgbClr val="292929"/>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488" autoAdjust="0"/>
    <p:restoredTop sz="75734" autoAdjust="0"/>
  </p:normalViewPr>
  <p:slideViewPr>
    <p:cSldViewPr>
      <p:cViewPr>
        <p:scale>
          <a:sx n="100" d="100"/>
          <a:sy n="100" d="100"/>
        </p:scale>
        <p:origin x="-608" y="80"/>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17408"/>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42" Type="http://schemas.openxmlformats.org/officeDocument/2006/relationships/slide" Target="slides/slide137.xml"/><Relationship Id="rId143" Type="http://schemas.openxmlformats.org/officeDocument/2006/relationships/slide" Target="slides/slide138.xml"/><Relationship Id="rId144" Type="http://schemas.openxmlformats.org/officeDocument/2006/relationships/slide" Target="slides/slide139.xml"/><Relationship Id="rId145" Type="http://schemas.openxmlformats.org/officeDocument/2006/relationships/slide" Target="slides/slide140.xml"/><Relationship Id="rId146" Type="http://schemas.openxmlformats.org/officeDocument/2006/relationships/slide" Target="slides/slide141.xml"/><Relationship Id="rId147" Type="http://schemas.openxmlformats.org/officeDocument/2006/relationships/slide" Target="slides/slide142.xml"/><Relationship Id="rId148" Type="http://schemas.openxmlformats.org/officeDocument/2006/relationships/slide" Target="slides/slide143.xml"/><Relationship Id="rId149" Type="http://schemas.openxmlformats.org/officeDocument/2006/relationships/slide" Target="slides/slide14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80" Type="http://schemas.openxmlformats.org/officeDocument/2006/relationships/slide" Target="slides/slide75.xml"/><Relationship Id="rId81" Type="http://schemas.openxmlformats.org/officeDocument/2006/relationships/slide" Target="slides/slide76.xml"/><Relationship Id="rId82" Type="http://schemas.openxmlformats.org/officeDocument/2006/relationships/slide" Target="slides/slide77.xml"/><Relationship Id="rId83" Type="http://schemas.openxmlformats.org/officeDocument/2006/relationships/slide" Target="slides/slide78.xml"/><Relationship Id="rId84" Type="http://schemas.openxmlformats.org/officeDocument/2006/relationships/slide" Target="slides/slide79.xml"/><Relationship Id="rId85" Type="http://schemas.openxmlformats.org/officeDocument/2006/relationships/slide" Target="slides/slide80.xml"/><Relationship Id="rId86" Type="http://schemas.openxmlformats.org/officeDocument/2006/relationships/slide" Target="slides/slide81.xml"/><Relationship Id="rId87" Type="http://schemas.openxmlformats.org/officeDocument/2006/relationships/slide" Target="slides/slide82.xml"/><Relationship Id="rId88" Type="http://schemas.openxmlformats.org/officeDocument/2006/relationships/slide" Target="slides/slide83.xml"/><Relationship Id="rId89" Type="http://schemas.openxmlformats.org/officeDocument/2006/relationships/slide" Target="slides/slide84.xml"/><Relationship Id="rId110" Type="http://schemas.openxmlformats.org/officeDocument/2006/relationships/slide" Target="slides/slide105.xml"/><Relationship Id="rId111" Type="http://schemas.openxmlformats.org/officeDocument/2006/relationships/slide" Target="slides/slide106.xml"/><Relationship Id="rId112" Type="http://schemas.openxmlformats.org/officeDocument/2006/relationships/slide" Target="slides/slide107.xml"/><Relationship Id="rId113" Type="http://schemas.openxmlformats.org/officeDocument/2006/relationships/slide" Target="slides/slide108.xml"/><Relationship Id="rId114" Type="http://schemas.openxmlformats.org/officeDocument/2006/relationships/slide" Target="slides/slide109.xml"/><Relationship Id="rId115" Type="http://schemas.openxmlformats.org/officeDocument/2006/relationships/slide" Target="slides/slide110.xml"/><Relationship Id="rId116" Type="http://schemas.openxmlformats.org/officeDocument/2006/relationships/slide" Target="slides/slide111.xml"/><Relationship Id="rId117" Type="http://schemas.openxmlformats.org/officeDocument/2006/relationships/slide" Target="slides/slide112.xml"/><Relationship Id="rId118" Type="http://schemas.openxmlformats.org/officeDocument/2006/relationships/slide" Target="slides/slide113.xml"/><Relationship Id="rId119" Type="http://schemas.openxmlformats.org/officeDocument/2006/relationships/slide" Target="slides/slide114.xml"/><Relationship Id="rId150" Type="http://schemas.openxmlformats.org/officeDocument/2006/relationships/slide" Target="slides/slide145.xml"/><Relationship Id="rId151" Type="http://schemas.openxmlformats.org/officeDocument/2006/relationships/slide" Target="slides/slide146.xml"/><Relationship Id="rId152" Type="http://schemas.openxmlformats.org/officeDocument/2006/relationships/slide" Target="slides/slide14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53" Type="http://schemas.openxmlformats.org/officeDocument/2006/relationships/slide" Target="slides/slide148.xml"/><Relationship Id="rId154" Type="http://schemas.openxmlformats.org/officeDocument/2006/relationships/slide" Target="slides/slide149.xml"/><Relationship Id="rId155" Type="http://schemas.openxmlformats.org/officeDocument/2006/relationships/slide" Target="slides/slide150.xml"/><Relationship Id="rId156" Type="http://schemas.openxmlformats.org/officeDocument/2006/relationships/slide" Target="slides/slide151.xml"/><Relationship Id="rId157" Type="http://schemas.openxmlformats.org/officeDocument/2006/relationships/slide" Target="slides/slide152.xml"/><Relationship Id="rId158" Type="http://schemas.openxmlformats.org/officeDocument/2006/relationships/slide" Target="slides/slide153.xml"/><Relationship Id="rId159" Type="http://schemas.openxmlformats.org/officeDocument/2006/relationships/slide" Target="slides/slide15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90" Type="http://schemas.openxmlformats.org/officeDocument/2006/relationships/slide" Target="slides/slide85.xml"/><Relationship Id="rId91" Type="http://schemas.openxmlformats.org/officeDocument/2006/relationships/slide" Target="slides/slide86.xml"/><Relationship Id="rId92" Type="http://schemas.openxmlformats.org/officeDocument/2006/relationships/slide" Target="slides/slide87.xml"/><Relationship Id="rId93" Type="http://schemas.openxmlformats.org/officeDocument/2006/relationships/slide" Target="slides/slide88.xml"/><Relationship Id="rId94" Type="http://schemas.openxmlformats.org/officeDocument/2006/relationships/slide" Target="slides/slide89.xml"/><Relationship Id="rId95" Type="http://schemas.openxmlformats.org/officeDocument/2006/relationships/slide" Target="slides/slide90.xml"/><Relationship Id="rId96" Type="http://schemas.openxmlformats.org/officeDocument/2006/relationships/slide" Target="slides/slide91.xml"/><Relationship Id="rId97" Type="http://schemas.openxmlformats.org/officeDocument/2006/relationships/slide" Target="slides/slide92.xml"/><Relationship Id="rId98" Type="http://schemas.openxmlformats.org/officeDocument/2006/relationships/slide" Target="slides/slide93.xml"/><Relationship Id="rId99" Type="http://schemas.openxmlformats.org/officeDocument/2006/relationships/slide" Target="slides/slide94.xml"/><Relationship Id="rId120" Type="http://schemas.openxmlformats.org/officeDocument/2006/relationships/slide" Target="slides/slide115.xml"/><Relationship Id="rId121" Type="http://schemas.openxmlformats.org/officeDocument/2006/relationships/slide" Target="slides/slide116.xml"/><Relationship Id="rId122" Type="http://schemas.openxmlformats.org/officeDocument/2006/relationships/slide" Target="slides/slide117.xml"/><Relationship Id="rId123" Type="http://schemas.openxmlformats.org/officeDocument/2006/relationships/slide" Target="slides/slide118.xml"/><Relationship Id="rId124" Type="http://schemas.openxmlformats.org/officeDocument/2006/relationships/slide" Target="slides/slide119.xml"/><Relationship Id="rId125" Type="http://schemas.openxmlformats.org/officeDocument/2006/relationships/slide" Target="slides/slide120.xml"/><Relationship Id="rId126" Type="http://schemas.openxmlformats.org/officeDocument/2006/relationships/slide" Target="slides/slide121.xml"/><Relationship Id="rId127" Type="http://schemas.openxmlformats.org/officeDocument/2006/relationships/slide" Target="slides/slide122.xml"/><Relationship Id="rId128" Type="http://schemas.openxmlformats.org/officeDocument/2006/relationships/slide" Target="slides/slide123.xml"/><Relationship Id="rId129" Type="http://schemas.openxmlformats.org/officeDocument/2006/relationships/slide" Target="slides/slide124.xml"/><Relationship Id="rId160" Type="http://schemas.openxmlformats.org/officeDocument/2006/relationships/slide" Target="slides/slide155.xml"/><Relationship Id="rId161" Type="http://schemas.openxmlformats.org/officeDocument/2006/relationships/slide" Target="slides/slide156.xml"/><Relationship Id="rId162" Type="http://schemas.openxmlformats.org/officeDocument/2006/relationships/slide" Target="slides/slide15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63" Type="http://schemas.openxmlformats.org/officeDocument/2006/relationships/slide" Target="slides/slide158.xml"/><Relationship Id="rId164" Type="http://schemas.openxmlformats.org/officeDocument/2006/relationships/slide" Target="slides/slide159.xml"/><Relationship Id="rId165" Type="http://schemas.openxmlformats.org/officeDocument/2006/relationships/slide" Target="slides/slide160.xml"/><Relationship Id="rId166" Type="http://schemas.openxmlformats.org/officeDocument/2006/relationships/slide" Target="slides/slide161.xml"/><Relationship Id="rId167" Type="http://schemas.openxmlformats.org/officeDocument/2006/relationships/slide" Target="slides/slide162.xml"/><Relationship Id="rId168" Type="http://schemas.openxmlformats.org/officeDocument/2006/relationships/slide" Target="slides/slide163.xml"/><Relationship Id="rId169" Type="http://schemas.openxmlformats.org/officeDocument/2006/relationships/slide" Target="slides/slide16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130" Type="http://schemas.openxmlformats.org/officeDocument/2006/relationships/slide" Target="slides/slide125.xml"/><Relationship Id="rId131" Type="http://schemas.openxmlformats.org/officeDocument/2006/relationships/slide" Target="slides/slide126.xml"/><Relationship Id="rId132" Type="http://schemas.openxmlformats.org/officeDocument/2006/relationships/slide" Target="slides/slide127.xml"/><Relationship Id="rId133" Type="http://schemas.openxmlformats.org/officeDocument/2006/relationships/slide" Target="slides/slide128.xml"/><Relationship Id="rId134" Type="http://schemas.openxmlformats.org/officeDocument/2006/relationships/slide" Target="slides/slide129.xml"/><Relationship Id="rId135" Type="http://schemas.openxmlformats.org/officeDocument/2006/relationships/slide" Target="slides/slide130.xml"/><Relationship Id="rId136" Type="http://schemas.openxmlformats.org/officeDocument/2006/relationships/slide" Target="slides/slide131.xml"/><Relationship Id="rId137" Type="http://schemas.openxmlformats.org/officeDocument/2006/relationships/slide" Target="slides/slide132.xml"/><Relationship Id="rId138" Type="http://schemas.openxmlformats.org/officeDocument/2006/relationships/slide" Target="slides/slide133.xml"/><Relationship Id="rId139" Type="http://schemas.openxmlformats.org/officeDocument/2006/relationships/slide" Target="slides/slide134.xml"/><Relationship Id="rId170" Type="http://schemas.openxmlformats.org/officeDocument/2006/relationships/slide" Target="slides/slide165.xml"/><Relationship Id="rId171" Type="http://schemas.openxmlformats.org/officeDocument/2006/relationships/slide" Target="slides/slide166.xml"/><Relationship Id="rId172" Type="http://schemas.openxmlformats.org/officeDocument/2006/relationships/slide" Target="slides/slide167.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173" Type="http://schemas.openxmlformats.org/officeDocument/2006/relationships/notesMaster" Target="notesMasters/notesMaster1.xml"/><Relationship Id="rId174" Type="http://schemas.openxmlformats.org/officeDocument/2006/relationships/handoutMaster" Target="handoutMasters/handoutMaster1.xml"/><Relationship Id="rId175" Type="http://schemas.openxmlformats.org/officeDocument/2006/relationships/printerSettings" Target="printerSettings/printerSettings1.bin"/><Relationship Id="rId176" Type="http://schemas.openxmlformats.org/officeDocument/2006/relationships/presProps" Target="presProps.xml"/><Relationship Id="rId177" Type="http://schemas.openxmlformats.org/officeDocument/2006/relationships/viewProps" Target="viewProps.xml"/><Relationship Id="rId178" Type="http://schemas.openxmlformats.org/officeDocument/2006/relationships/theme" Target="theme/theme1.xml"/><Relationship Id="rId179"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100" Type="http://schemas.openxmlformats.org/officeDocument/2006/relationships/slide" Target="slides/slide95.xml"/><Relationship Id="rId101" Type="http://schemas.openxmlformats.org/officeDocument/2006/relationships/slide" Target="slides/slide96.xml"/><Relationship Id="rId102" Type="http://schemas.openxmlformats.org/officeDocument/2006/relationships/slide" Target="slides/slide97.xml"/><Relationship Id="rId103" Type="http://schemas.openxmlformats.org/officeDocument/2006/relationships/slide" Target="slides/slide98.xml"/><Relationship Id="rId104" Type="http://schemas.openxmlformats.org/officeDocument/2006/relationships/slide" Target="slides/slide99.xml"/><Relationship Id="rId105" Type="http://schemas.openxmlformats.org/officeDocument/2006/relationships/slide" Target="slides/slide100.xml"/><Relationship Id="rId106" Type="http://schemas.openxmlformats.org/officeDocument/2006/relationships/slide" Target="slides/slide101.xml"/><Relationship Id="rId107" Type="http://schemas.openxmlformats.org/officeDocument/2006/relationships/slide" Target="slides/slide102.xml"/><Relationship Id="rId108" Type="http://schemas.openxmlformats.org/officeDocument/2006/relationships/slide" Target="slides/slide103.xml"/><Relationship Id="rId109" Type="http://schemas.openxmlformats.org/officeDocument/2006/relationships/slide" Target="slides/slide10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40" Type="http://schemas.openxmlformats.org/officeDocument/2006/relationships/slide" Target="slides/slide135.xml"/><Relationship Id="rId141" Type="http://schemas.openxmlformats.org/officeDocument/2006/relationships/slide" Target="slides/slide13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5/8/15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2.png>
</file>

<file path=ppt/media/image22.png>
</file>

<file path=ppt/media/image23.png>
</file>

<file path=ppt/media/image24.png>
</file>

<file path=ppt/media/image25.png>
</file>

<file path=ppt/media/image3.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5/8/15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3.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7.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8.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0.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6.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3.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8.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9.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5.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docs.chef.io</a:t>
            </a:r>
            <a:r>
              <a:rPr lang="en-US" dirty="0" smtClean="0"/>
              <a:t>/</a:t>
            </a:r>
            <a:r>
              <a:rPr lang="en-US" dirty="0" err="1" smtClean="0"/>
              <a:t>chef_overview.html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854144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1546711"/>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run the tests.  And it fails, that means the test</a:t>
            </a:r>
            <a:r>
              <a:rPr lang="en-US" baseline="0" dirty="0" smtClean="0"/>
              <a:t> does what we think it does!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0243131"/>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let’s change it back</a:t>
            </a:r>
            <a:r>
              <a:rPr lang="en-US" baseline="0" dirty="0" smtClean="0"/>
              <a:t> and make that test pass.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6916882"/>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run the tests again.  And this time it passes!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989503"/>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we’ve answered our</a:t>
            </a:r>
            <a:r>
              <a:rPr lang="en-US" baseline="0" dirty="0" smtClean="0"/>
              <a:t> third question – the resources are properly defined!  Were we to continue with this, I would add in another test to make sure that we start our Apache service.  Now that we have these unit tests in, what Apache </a:t>
            </a:r>
            <a:r>
              <a:rPr lang="en-US" baseline="0" dirty="0" err="1" smtClean="0"/>
              <a:t>serverspec</a:t>
            </a:r>
            <a:r>
              <a:rPr lang="en-US" baseline="0" dirty="0" smtClean="0"/>
              <a:t> tests would you remove?</a:t>
            </a:r>
          </a:p>
          <a:p>
            <a:endParaRPr lang="en-US" baseline="0" dirty="0" smtClean="0"/>
          </a:p>
          <a:p>
            <a:r>
              <a:rPr lang="en-US" baseline="0" dirty="0" smtClean="0"/>
              <a:t>- Can take out looking for the package, would want to leave in curling (regardless of how package is installed, would need to curl to be sure that finished server 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85061664"/>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There’s one more thing we want to test for – making sure our code</a:t>
            </a:r>
            <a:r>
              <a:rPr lang="en-US" baseline="0" dirty="0" smtClean="0"/>
              <a:t> is clean and that it avoids common syntax errors and poor practices.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43219240"/>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do this,</a:t>
            </a:r>
            <a:r>
              <a:rPr lang="en-US" baseline="0" dirty="0" smtClean="0"/>
              <a:t> we’re going to include a tool called Food Critic.  Food Critic is a </a:t>
            </a:r>
            <a:r>
              <a:rPr lang="en-US" baseline="0" dirty="0" err="1" smtClean="0"/>
              <a:t>linting</a:t>
            </a:r>
            <a:r>
              <a:rPr lang="en-US" baseline="0" dirty="0" smtClean="0"/>
              <a:t> tool – it doesn’t actually execute the code, but it does check it for quality including styling, correctness, and making sure your code is not using things that are deprecated.  Food Critic is included with the Chef DK.  Same concept as </a:t>
            </a:r>
            <a:r>
              <a:rPr lang="en-US" baseline="0" dirty="0" err="1" smtClean="0"/>
              <a:t>rubocop</a:t>
            </a:r>
            <a:r>
              <a:rPr lang="en-US" baseline="0" dirty="0" smtClean="0"/>
              <a:t> </a:t>
            </a:r>
            <a:r>
              <a:rPr lang="en-US" baseline="0" smtClean="0"/>
              <a:t>or tailor.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9304969"/>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let’s change our recipe</a:t>
            </a:r>
            <a:r>
              <a:rPr lang="en-US" baseline="0" dirty="0" smtClean="0"/>
              <a:t>:  We’re going to declare a string called </a:t>
            </a:r>
            <a:r>
              <a:rPr lang="en-US" baseline="0" dirty="0" err="1" smtClean="0"/>
              <a:t>package_name</a:t>
            </a:r>
            <a:r>
              <a:rPr lang="en-US" baseline="0" smtClean="0"/>
              <a:t>, then </a:t>
            </a:r>
            <a:r>
              <a:rPr lang="en-US" baseline="0" dirty="0" smtClean="0"/>
              <a:t>interpolate that string in our package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5377091"/>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run</a:t>
            </a:r>
            <a:r>
              <a:rPr lang="en-US" baseline="0" dirty="0" smtClean="0"/>
              <a:t> food critic… and it warns us that our string interpolation is not required.  Although it doesn’t break anything, it adds some unnecessary complexity to the code that can easily be avoided.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1748102"/>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we’ve</a:t>
            </a:r>
            <a:r>
              <a:rPr lang="en-US" baseline="0" dirty="0" smtClean="0"/>
              <a:t> now successfully answered all the questions required for Chef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0365917"/>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work through as much of this as we can with</a:t>
            </a:r>
            <a:r>
              <a:rPr lang="en-US" baseline="0" dirty="0" smtClean="0"/>
              <a:t> the class leaving time for a full demo in the end</a:t>
            </a:r>
          </a:p>
          <a:p>
            <a:endParaRPr lang="en-US" baseline="0" dirty="0" smtClean="0"/>
          </a:p>
          <a:p>
            <a:r>
              <a:rPr lang="en-US" baseline="0" dirty="0" smtClean="0"/>
              <a:t>Participants will not be able to install the database in the </a:t>
            </a:r>
            <a:r>
              <a:rPr lang="en-US" baseline="0" dirty="0" err="1" smtClean="0"/>
              <a:t>docker</a:t>
            </a:r>
            <a:r>
              <a:rPr lang="en-US" baseline="0" dirty="0" smtClean="0"/>
              <a:t> instances but can do everything else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70142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1546711"/>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Open 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85414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750171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course, there are lots</a:t>
            </a:r>
            <a:r>
              <a:rPr lang="en-US" baseline="0" dirty="0" smtClean="0"/>
              <a:t> of different types of resources that come with Chef</a:t>
            </a:r>
          </a:p>
          <a:p>
            <a:endParaRPr lang="en-US" baseline="0" dirty="0" smtClean="0"/>
          </a:p>
          <a:p>
            <a:r>
              <a:rPr lang="en-US" baseline="0" dirty="0" smtClean="0"/>
              <a:t>View them all on </a:t>
            </a:r>
            <a:r>
              <a:rPr lang="en-US" baseline="0" dirty="0" err="1" smtClean="0"/>
              <a:t>docs.chef.io</a:t>
            </a:r>
            <a:r>
              <a:rPr lang="en-US" baseline="0" dirty="0" smtClean="0"/>
              <a:t>/</a:t>
            </a:r>
            <a:r>
              <a:rPr lang="en-US" baseline="0" dirty="0" err="1" smtClean="0"/>
              <a:t>resources.html</a:t>
            </a:r>
            <a:endParaRPr lang="en-US" baseline="0"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019157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Give</a:t>
            </a:r>
            <a:r>
              <a:rPr lang="en-US" baseline="0" dirty="0" smtClean="0"/>
              <a:t> the students 5-10 minutes to complete this part of the lab.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872722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talk about Test Driving our Infrastructure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78207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process so far is to write a policy (a policy which would install an editor or </a:t>
            </a:r>
            <a:r>
              <a:rPr lang="en-US" dirty="0" err="1" smtClean="0"/>
              <a:t>git</a:t>
            </a:r>
            <a:r>
              <a:rPr lang="en-US" dirty="0" smtClean="0"/>
              <a:t>)</a:t>
            </a:r>
            <a:r>
              <a:rPr lang="en-US" baseline="0" dirty="0" smtClean="0"/>
              <a:t>, then apply the policy to our workstation, then verify the policy manually.  This is final for a simple case…but just like our ruby and rails code, testing it manually will quickly become untenable.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7087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smtClean="0"/>
              <a:t>I don’t think I need to spend too much time preaching to this crowd</a:t>
            </a:r>
            <a:r>
              <a:rPr lang="en-US" sz="1400" baseline="0" dirty="0" smtClean="0"/>
              <a:t> about the benefits of automated tests…but just like our application code, having tests around our infrastructure code will speed up the feedback loops and enable us to have confidence in changes before we push them to production</a:t>
            </a:r>
            <a:endParaRPr lang="en-US" sz="14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0773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ultimate purpose of tests is to tell us whether or not our code is safe to deploy.  With our Chef code, there are four main questions we need to answer before we can deploy to production.</a:t>
            </a:r>
          </a:p>
          <a:p>
            <a:endParaRPr lang="en-US" baseline="0" dirty="0" smtClean="0"/>
          </a:p>
          <a:p>
            <a:pPr marL="342900" indent="-342900">
              <a:buAutoNum type="arabicParenR"/>
            </a:pPr>
            <a:r>
              <a:rPr lang="en-US" baseline="0" dirty="0" smtClean="0"/>
              <a:t>Did chef-client complete successfully?</a:t>
            </a:r>
          </a:p>
          <a:p>
            <a:pPr marL="342900" indent="-342900">
              <a:buAutoNum type="arabicParenR"/>
            </a:pPr>
            <a:r>
              <a:rPr lang="en-US" baseline="0" dirty="0" smtClean="0"/>
              <a:t>Did the recipe put the node in the desired state?</a:t>
            </a:r>
          </a:p>
          <a:p>
            <a:pPr marL="342900" indent="-342900">
              <a:buAutoNum type="arabicParenR"/>
            </a:pPr>
            <a:r>
              <a:rPr lang="en-US" baseline="0" dirty="0" smtClean="0"/>
              <a:t>Are the resources properly defined?</a:t>
            </a:r>
          </a:p>
          <a:p>
            <a:pPr marL="342900" indent="-342900">
              <a:buAutoNum type="arabicParenR"/>
            </a:pPr>
            <a:r>
              <a:rPr lang="en-US" baseline="0" dirty="0" smtClean="0"/>
              <a:t>Does the code follow our style guide?</a:t>
            </a:r>
          </a:p>
          <a:p>
            <a:pPr marL="0" indent="0">
              <a:buNone/>
            </a:pPr>
            <a:endParaRPr lang="en-US" baseline="0" dirty="0" smtClean="0"/>
          </a:p>
          <a:p>
            <a:r>
              <a:rPr lang="en-US" baseline="0" dirty="0" smtClean="0"/>
              <a:t>Over the next 30 minutes or so we’re going to go through how to answer each of these questions with automated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76994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400" dirty="0" smtClean="0"/>
              <a:t>So</a:t>
            </a:r>
            <a:r>
              <a:rPr lang="en-US" sz="1400" baseline="0" dirty="0" smtClean="0"/>
              <a:t> let’s jump into answering these questions. We’re going to use a very simple scenario which will let us explore the many facets of test driving our infrastructure code.</a:t>
            </a:r>
            <a:endParaRPr lang="en-US" sz="14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44393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smtClean="0">
                <a:latin typeface="Calibri" charset="0"/>
                <a:cs typeface="Calibri" charset="0"/>
                <a:sym typeface="Calibri" charset="0"/>
              </a:rPr>
              <a:t>Use the Chef framework and Chef programming language to define the components of your infrastructure.  This allows you to capture and document the shape of your infrastructure in a consistent way.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73619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the scenario:</a:t>
            </a:r>
            <a:r>
              <a:rPr lang="en-US" baseline="0" dirty="0" smtClean="0"/>
              <a:t> we want to be able to deploy a simple rails app to a server we’ve configured with Chef using Test Driven Development.  We won’t be able to build all of it in the time we have, but you will leave today with working code.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1681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 new chef-rep</a:t>
            </a:r>
            <a:r>
              <a:rPr lang="en-US" baseline="0" dirty="0" smtClean="0"/>
              <a:t>o for your chef project.  Go ahead and run chef generate repo chef-repo.  </a:t>
            </a:r>
            <a:r>
              <a:rPr lang="en-US" baseline="0" dirty="0" err="1" smtClean="0"/>
              <a:t>Nathen</a:t>
            </a:r>
            <a:r>
              <a:rPr lang="en-US" baseline="0" dirty="0" smtClean="0"/>
              <a:t> is going to be running the code as the same time as you, and he’ll give me a thumbs up when the command is complete.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8936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cd int</a:t>
            </a:r>
            <a:r>
              <a:rPr lang="en-US" baseline="0" dirty="0" smtClean="0"/>
              <a:t>o our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388830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We’re going to first write a cookbook to install and configure Apache.  Use chef generate cookbook cookbooks/apache to generate the initial cookbook, the Chef DK will generate a bunch of scaffolding for our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38883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the first question we need to answer is whether</a:t>
            </a:r>
            <a:r>
              <a:rPr lang="en-US" baseline="0" dirty="0" smtClean="0"/>
              <a:t> our chef-client run completed successfully.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55658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order to do this, we need to verify</a:t>
            </a:r>
            <a:r>
              <a:rPr lang="en-US" baseline="0" dirty="0" smtClean="0"/>
              <a:t> that 1) We have a place to store the cookbook artifact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79620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 That we have a chef-client</a:t>
            </a:r>
            <a:r>
              <a:rPr lang="en-US" baseline="0" dirty="0" smtClean="0"/>
              <a:t> with access to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431393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3) That we have a target server which is  running the same OS as our production</a:t>
            </a:r>
            <a:r>
              <a:rPr lang="en-US" baseline="0" dirty="0" smtClean="0"/>
              <a:t>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92023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do</a:t>
            </a:r>
            <a:r>
              <a:rPr lang="en-US" baseline="0" dirty="0" smtClean="0"/>
              <a:t> this, we’re going to use Test Kitchen!  Test Kitchen is a delightful tool which allows us to spin up a VM or container, configure it with our Chef code, then verify that the VM or container is in the state we expect it to be after our Chef run is complete.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53094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 of the nicest</a:t>
            </a:r>
            <a:r>
              <a:rPr lang="en-US" baseline="0" dirty="0" smtClean="0"/>
              <a:t> things about Test Kitchen is that we can test that our Chef code on multiple operating systems.  I can test whether the same cookbook will work on both Ubuntu-12.04 and Centos 6.4</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9813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smtClean="0">
                <a:latin typeface="Calibri" charset="0"/>
                <a:cs typeface="Calibri" charset="0"/>
                <a:sym typeface="Calibri" charset="0"/>
              </a:rPr>
              <a:t>Treat this like any other code base:        </a:t>
            </a:r>
          </a:p>
          <a:p>
            <a:pPr marL="228600" indent="-228600">
              <a:buAutoNum type="arabicPeriod"/>
            </a:pPr>
            <a:r>
              <a:rPr lang="en-US" sz="900" dirty="0" smtClean="0">
                <a:latin typeface="Calibri" charset="0"/>
                <a:cs typeface="Calibri" charset="0"/>
                <a:sym typeface="Calibri" charset="0"/>
              </a:rPr>
              <a:t>Store the code in a version control system.      </a:t>
            </a:r>
          </a:p>
          <a:p>
            <a:pPr marL="228600" indent="-228600">
              <a:buAutoNum type="arabicPeriod"/>
            </a:pPr>
            <a:r>
              <a:rPr lang="en-US" sz="900" dirty="0" smtClean="0">
                <a:latin typeface="Calibri" charset="0"/>
                <a:cs typeface="Calibri" charset="0"/>
                <a:sym typeface="Calibri" charset="0"/>
              </a:rPr>
              <a:t>Add automated tests to the code.      </a:t>
            </a:r>
          </a:p>
          <a:p>
            <a:pPr marL="228600" indent="-228600">
              <a:buAutoNum type="arabicPeriod"/>
            </a:pPr>
            <a:r>
              <a:rPr lang="en-US" sz="900" dirty="0" smtClean="0">
                <a:latin typeface="Calibri" charset="0"/>
                <a:cs typeface="Calibri" charset="0"/>
                <a:sym typeface="Calibri" charset="0"/>
              </a:rPr>
              <a:t>Refactor the code over time.</a:t>
            </a:r>
          </a:p>
          <a:p>
            <a:pPr marL="228600" indent="-228600">
              <a:buAutoNum type="arabicPeriod"/>
            </a:pPr>
            <a:r>
              <a:rPr lang="en-US" sz="900" dirty="0" smtClean="0">
                <a:latin typeface="Calibri" charset="0"/>
                <a:cs typeface="Calibri" charset="0"/>
                <a:sym typeface="Calibri" charset="0"/>
              </a:rPr>
              <a:t>Build and version software artifacts (e.g. packages)</a:t>
            </a:r>
          </a:p>
          <a:p>
            <a:pPr marL="228600" indent="-228600">
              <a:buAutoNum type="arabicPeriod"/>
            </a:pPr>
            <a:r>
              <a:rPr lang="en-US" sz="900" dirty="0" smtClean="0">
                <a:latin typeface="Calibri" charset="0"/>
                <a:cs typeface="Calibri" charset="0"/>
                <a:sym typeface="Calibri" charset="0"/>
              </a:rPr>
              <a:t>The code is executable documentation.</a:t>
            </a:r>
          </a:p>
          <a:p>
            <a:pPr marL="228600" indent="-228600">
              <a:buAutoNum type="arabicPeriod"/>
            </a:pPr>
            <a:r>
              <a:rPr lang="en-US" sz="900" dirty="0" smtClean="0">
                <a:latin typeface="Calibri" charset="0"/>
                <a:cs typeface="Calibri" charset="0"/>
                <a:sym typeface="Calibri" charset="0"/>
              </a:rPr>
              <a:t>Store the code in a version control system.</a:t>
            </a:r>
          </a:p>
          <a:p>
            <a:endParaRPr lang="en-US" sz="9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682118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can then define which</a:t>
            </a:r>
            <a:r>
              <a:rPr lang="en-US" baseline="0" dirty="0" smtClean="0"/>
              <a:t> recipes in that cookbook I want to test and test that recipe on both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03022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I have</a:t>
            </a:r>
            <a:r>
              <a:rPr lang="en-US" baseline="0" dirty="0" smtClean="0"/>
              <a:t> multiple recipes within the same cookbook, I can test all of them on both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165525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can even add another operating</a:t>
            </a:r>
            <a:r>
              <a:rPr lang="en-US" baseline="0" dirty="0" smtClean="0"/>
              <a:t> system and run those same test suites on that operating system.  Isn’t this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05472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configure what operating systems and what recipes we want to test in our .</a:t>
            </a:r>
            <a:r>
              <a:rPr lang="en-US" dirty="0" err="1" smtClean="0"/>
              <a:t>kitchen.yml</a:t>
            </a:r>
            <a:r>
              <a:rPr lang="en-US" dirty="0" smtClean="0"/>
              <a:t> file within the cookbooks.  So go</a:t>
            </a:r>
            <a:r>
              <a:rPr lang="en-US" baseline="0" dirty="0" smtClean="0"/>
              <a:t> ahead and open up cookbooks/apache/.</a:t>
            </a:r>
            <a:r>
              <a:rPr lang="en-US" baseline="0" dirty="0" err="1" smtClean="0"/>
              <a:t>kitchen.yml</a:t>
            </a:r>
            <a:r>
              <a:rPr lang="en-US" baseline="0" dirty="0" smtClean="0"/>
              <a:t> and take a look at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643482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go through this file step by</a:t>
            </a:r>
            <a:r>
              <a:rPr lang="en-US" baseline="0" dirty="0" smtClean="0"/>
              <a:t> step.  </a:t>
            </a:r>
            <a:r>
              <a:rPr lang="en-US" dirty="0" smtClean="0"/>
              <a:t>The first thing we declare is what driver we want to use.  This defines where Test Kitchen will attempt</a:t>
            </a:r>
            <a:r>
              <a:rPr lang="en-US" baseline="0" dirty="0" smtClean="0"/>
              <a:t> to spin up an instance to test the recipe.  This can be vagrant, it can be a cloud provider – I tend to use Digital Ocean when running test kitchen on a cloud provider because it’s nice and fast, or it can be a container provisioning tool like </a:t>
            </a:r>
            <a:r>
              <a:rPr lang="en-US" baseline="0" dirty="0" err="1" smtClean="0"/>
              <a:t>Docker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017644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a:t>
            </a:r>
            <a:r>
              <a:rPr lang="en-US" baseline="0" dirty="0" smtClean="0"/>
              <a:t> thing we declare is how we’re going to simulate a chef-client run on our test instance – since our test instance won’t be connected to a Chef server.  We can use either </a:t>
            </a:r>
            <a:r>
              <a:rPr lang="en-US" baseline="0" dirty="0" err="1" smtClean="0"/>
              <a:t>chef_zero</a:t>
            </a:r>
            <a:r>
              <a:rPr lang="en-US" baseline="0" dirty="0" smtClean="0"/>
              <a:t> as we do here, or </a:t>
            </a:r>
            <a:r>
              <a:rPr lang="en-US" baseline="0" dirty="0" err="1" smtClean="0"/>
              <a:t>chef_solo</a:t>
            </a:r>
            <a:r>
              <a:rPr lang="en-US" baseline="0" dirty="0" smtClean="0"/>
              <a:t>.  I like to use Chef Zero because it runs in memory and is nice and fast for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491102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platforms,</a:t>
            </a:r>
            <a:r>
              <a:rPr lang="en-US" baseline="0" dirty="0" smtClean="0"/>
              <a:t> these are the OS we want to test the Chef code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10686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Suites are ways to group recipes to test.  The run list of a suite defines which recipes</a:t>
            </a:r>
            <a:r>
              <a:rPr lang="en-US" baseline="0" dirty="0" smtClean="0"/>
              <a:t> will be applied to our Test Kitchen instance.</a:t>
            </a:r>
            <a:r>
              <a:rPr lang="en-US" dirty="0" smtClean="0"/>
              <a:t>  Attributes allows us to add in values that we would expect to find on the server, but can’t necessarily know until</a:t>
            </a:r>
            <a:r>
              <a:rPr lang="en-US" baseline="0" dirty="0" smtClean="0"/>
              <a:t> we actually spin it up.  I could provide a mock IP address as an attribute, then execute tests and verify that my Chef code finds that IP address and uses it as I expect it to.  It’s similar to a stub or mock.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59125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test suite can run multiple recipes. So we can</a:t>
            </a:r>
            <a:r>
              <a:rPr lang="en-US" baseline="0" dirty="0" smtClean="0"/>
              <a:t> have a default suite suite which will run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421167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could have another suite which would test a recipe called</a:t>
            </a:r>
            <a:r>
              <a:rPr lang="en-US" baseline="0" dirty="0" smtClean="0"/>
              <a:t> </a:t>
            </a:r>
            <a:r>
              <a:rPr lang="en-US" baseline="0" dirty="0" err="1" smtClean="0"/>
              <a:t>ssl</a:t>
            </a:r>
            <a:r>
              <a:rPr lang="en-US" baseline="0" dirty="0" smtClean="0"/>
              <a:t>, which would configure </a:t>
            </a:r>
            <a:r>
              <a:rPr lang="en-US" baseline="0" dirty="0" err="1" smtClean="0"/>
              <a:t>ssl</a:t>
            </a:r>
            <a:r>
              <a:rPr lang="en-US" baseline="0" dirty="0" smtClean="0"/>
              <a:t> for apache.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42486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smtClean="0">
                <a:latin typeface="Calibri" charset="0"/>
                <a:cs typeface="Calibri" charset="0"/>
                <a:sym typeface="Calibri" charset="0"/>
              </a:rPr>
              <a:t>With your infrastructure now fully captured in code, you are now able to rebuild your entire business, well, at least all of your business</a:t>
            </a:r>
            <a:r>
              <a:rPr lang="ja-JP" altLang="en-US" sz="900" dirty="0" smtClean="0">
                <a:latin typeface="Arial"/>
                <a:cs typeface="Calibri" charset="0"/>
                <a:sym typeface="Calibri" charset="0"/>
              </a:rPr>
              <a:t>’</a:t>
            </a:r>
            <a:r>
              <a:rPr lang="en-US" sz="900" dirty="0" smtClean="0">
                <a:latin typeface="Calibri" charset="0"/>
                <a:cs typeface="Calibri" charset="0"/>
                <a:sym typeface="Calibri" charset="0"/>
              </a:rPr>
              <a:t>s applications, with your code repository, a backup of your data, and compute resources, be they bare metal, virtual machines, or cloud instances.</a:t>
            </a:r>
          </a:p>
          <a:p>
            <a:endParaRPr lang="en-US" sz="900" dirty="0" smtClean="0">
              <a:latin typeface="Calibri" charset="0"/>
              <a:cs typeface="Calibri" charset="0"/>
              <a:sym typeface="Calibri" charset="0"/>
            </a:endParaRPr>
          </a:p>
          <a:p>
            <a:endParaRPr lang="en-US" sz="900" dirty="0" smtClean="0">
              <a:latin typeface="Lucida Grande" charset="0"/>
              <a:cs typeface="Lucida Grande" charset="0"/>
              <a:sym typeface="Lucida Grande" charset="0"/>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432296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can also easily add additional operating systems I want to verify my</a:t>
            </a:r>
            <a:r>
              <a:rPr lang="en-US" baseline="0" dirty="0" smtClean="0"/>
              <a:t> Chef code works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5986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move to that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709589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update our .</a:t>
            </a:r>
            <a:r>
              <a:rPr lang="en-US" dirty="0" err="1" smtClean="0"/>
              <a:t>kitchen.yml</a:t>
            </a:r>
            <a:r>
              <a:rPr lang="en-US" baseline="0" dirty="0" smtClean="0"/>
              <a:t> file.</a:t>
            </a:r>
          </a:p>
          <a:p>
            <a:endParaRPr lang="en-US" baseline="0" dirty="0" smtClean="0"/>
          </a:p>
          <a:p>
            <a:r>
              <a:rPr lang="en-US" baseline="0" dirty="0" smtClean="0"/>
              <a:t>We’re going to update the driver – all the cool kids are using </a:t>
            </a:r>
            <a:r>
              <a:rPr lang="en-US" baseline="0" dirty="0" err="1" smtClean="0"/>
              <a:t>docker</a:t>
            </a:r>
            <a:r>
              <a:rPr lang="en-US" baseline="0" dirty="0" smtClean="0"/>
              <a:t> these days, so let’s use that as our driver.</a:t>
            </a:r>
          </a:p>
          <a:p>
            <a:r>
              <a:rPr lang="en-US" baseline="0" dirty="0" smtClean="0"/>
              <a:t>We’re going to leave the </a:t>
            </a:r>
            <a:r>
              <a:rPr lang="en-US" baseline="0" dirty="0" err="1" smtClean="0"/>
              <a:t>provisioner</a:t>
            </a:r>
            <a:r>
              <a:rPr lang="en-US" baseline="0" dirty="0" smtClean="0"/>
              <a:t> as </a:t>
            </a:r>
            <a:r>
              <a:rPr lang="en-US" baseline="0" dirty="0" err="1" smtClean="0"/>
              <a:t>chef_zero</a:t>
            </a:r>
            <a:r>
              <a:rPr lang="en-US" baseline="0" dirty="0" smtClean="0"/>
              <a:t>, keep it nice and fast</a:t>
            </a:r>
          </a:p>
          <a:p>
            <a:r>
              <a:rPr lang="en-US" baseline="0" dirty="0" smtClean="0"/>
              <a:t>Let’s only test this on ubuntu-12.04 for now, so go ahead and remove the centos line</a:t>
            </a:r>
          </a:p>
          <a:p>
            <a:r>
              <a:rPr lang="en-US" baseline="0" dirty="0" smtClean="0"/>
              <a:t>And for now we’re only going to define the default suite and the only recipe we need in our run list is the default recipe</a:t>
            </a:r>
          </a:p>
          <a:p>
            <a:r>
              <a:rPr lang="en-US" baseline="0" dirty="0" smtClean="0"/>
              <a:t>Then save and close the file…I’ll give you minute or so to make these changes.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7231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Back at the</a:t>
            </a:r>
            <a:r>
              <a:rPr lang="en-US" baseline="0" dirty="0" smtClean="0"/>
              <a:t> command line, run the command kitchen list. This shows us all the “kitchens” we have configured – in this case, it’s only one.  Our kitchen will run the default suite on Ubuntu 1204 using </a:t>
            </a:r>
            <a:r>
              <a:rPr lang="en-US" baseline="0" dirty="0" err="1" smtClean="0"/>
              <a:t>Docker</a:t>
            </a:r>
            <a:r>
              <a:rPr lang="en-US" baseline="0" dirty="0" smtClean="0"/>
              <a:t> and Chef Zero.  Were we to add another operating system or test suite, we’re also see that on this list.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302678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that we have it defined</a:t>
            </a:r>
            <a:r>
              <a:rPr lang="en-US" baseline="0" dirty="0" smtClean="0"/>
              <a:t> it in our </a:t>
            </a:r>
            <a:r>
              <a:rPr lang="en-US" baseline="0" dirty="0" err="1" smtClean="0"/>
              <a:t>kitchen.yml</a:t>
            </a:r>
            <a:r>
              <a:rPr lang="en-US" baseline="0" dirty="0" smtClean="0"/>
              <a:t>, it’s time to actually create the </a:t>
            </a:r>
            <a:r>
              <a:rPr lang="en-US" baseline="0" dirty="0" err="1" smtClean="0"/>
              <a:t>docker</a:t>
            </a:r>
            <a:r>
              <a:rPr lang="en-US" baseline="0" dirty="0" smtClean="0"/>
              <a:t> instance.  We do this by running the kitchen create command.  Let’s go ahead and run that, and it will take a couple of minutes to run.  While we’re waiting, here’s a demo from </a:t>
            </a:r>
            <a:r>
              <a:rPr lang="en-US" baseline="0" dirty="0" err="1" smtClean="0"/>
              <a:t>Nathen</a:t>
            </a:r>
            <a:r>
              <a:rPr lang="en-US" baseline="0" dirty="0" smtClean="0"/>
              <a:t> on what the </a:t>
            </a:r>
            <a:r>
              <a:rPr lang="en-US" baseline="0" dirty="0" err="1" smtClean="0"/>
              <a:t>mysql</a:t>
            </a:r>
            <a:r>
              <a:rPr lang="en-US" baseline="0" dirty="0" smtClean="0"/>
              <a:t> community cookbook uses for test kitchens.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0725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a:t>
            </a:r>
            <a:r>
              <a:rPr lang="en-US" baseline="0" dirty="0" smtClean="0"/>
              <a:t> our kitchen is up, h</a:t>
            </a:r>
            <a:r>
              <a:rPr lang="en-US" dirty="0" smtClean="0"/>
              <a:t>ere’s a visual</a:t>
            </a:r>
            <a:r>
              <a:rPr lang="en-US" baseline="0" dirty="0" smtClean="0"/>
              <a:t> representation of what we just did.  We have our workstation, then within that workstation we’re running a </a:t>
            </a:r>
            <a:r>
              <a:rPr lang="en-US" baseline="0" dirty="0" err="1" smtClean="0"/>
              <a:t>docker</a:t>
            </a:r>
            <a:r>
              <a:rPr lang="en-US" baseline="0" dirty="0" smtClean="0"/>
              <a:t> container with our kitchen inside it.  We’re going to run tests from our workstation on the kitchen.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9292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a:t>
            </a:r>
            <a:r>
              <a:rPr lang="en-US" baseline="0" dirty="0" smtClean="0"/>
              <a:t> of the nice things about Test Kitchen is that we can login to the container where it is running.  Run kitchen login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37131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when it prompts you for a password,</a:t>
            </a:r>
            <a:r>
              <a:rPr lang="en-US" baseline="0" dirty="0" smtClean="0"/>
              <a:t> use the word “kitchen”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185455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now we’re within that </a:t>
            </a:r>
            <a:r>
              <a:rPr lang="en-US" dirty="0" err="1" smtClean="0"/>
              <a:t>docker</a:t>
            </a:r>
            <a:r>
              <a:rPr lang="en-US" dirty="0" smtClean="0"/>
              <a:t> container on 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45276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demonstrate</a:t>
            </a:r>
            <a:r>
              <a:rPr lang="en-US" baseline="0" dirty="0" smtClean="0"/>
              <a:t> this visually, we again have our workstation with a container running kitchen inside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3147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smtClean="0">
                <a:latin typeface="Calibri" charset="0"/>
                <a:cs typeface="Calibri" charset="0"/>
                <a:sym typeface="Calibri" charset="0"/>
              </a:rPr>
              <a:t>Stop for a minute and think about what we're saying here.  Think about how freeing this can be.  The next configuration change you need to make in production starts with a commit to your version control system.  You can re-provision your infrastructure with another service provider; move from the data center to the </a:t>
            </a:r>
            <a:r>
              <a:rPr lang="en-US" sz="900" dirty="0" err="1" smtClean="0">
                <a:latin typeface="Calibri" charset="0"/>
                <a:cs typeface="Calibri" charset="0"/>
                <a:sym typeface="Calibri" charset="0"/>
              </a:rPr>
              <a:t>clould</a:t>
            </a:r>
            <a:r>
              <a:rPr lang="en-US" sz="900" dirty="0" smtClean="0">
                <a:latin typeface="Calibri" charset="0"/>
                <a:cs typeface="Calibri" charset="0"/>
                <a:sym typeface="Calibri" charset="0"/>
              </a:rPr>
              <a:t> and back </a:t>
            </a:r>
            <a:r>
              <a:rPr lang="en-US" sz="900" dirty="0" err="1" smtClean="0">
                <a:latin typeface="Calibri" charset="0"/>
                <a:cs typeface="Calibri" charset="0"/>
                <a:sym typeface="Calibri" charset="0"/>
              </a:rPr>
              <a:t>again.How</a:t>
            </a:r>
            <a:r>
              <a:rPr lang="en-US" sz="900" dirty="0" smtClean="0">
                <a:latin typeface="Calibri" charset="0"/>
                <a:cs typeface="Calibri" charset="0"/>
                <a:sym typeface="Calibri" charset="0"/>
              </a:rPr>
              <a:t> will this impact the way you run operations in your </a:t>
            </a:r>
            <a:r>
              <a:rPr lang="en-US" sz="900" dirty="0" err="1" smtClean="0">
                <a:latin typeface="Calibri" charset="0"/>
                <a:cs typeface="Calibri" charset="0"/>
                <a:sym typeface="Calibri" charset="0"/>
              </a:rPr>
              <a:t>organization?What</a:t>
            </a:r>
            <a:r>
              <a:rPr lang="en-US" sz="900" dirty="0" smtClean="0">
                <a:latin typeface="Calibri" charset="0"/>
                <a:cs typeface="Calibri" charset="0"/>
                <a:sym typeface="Calibri" charset="0"/>
              </a:rPr>
              <a:t> questions do you have?</a:t>
            </a:r>
            <a:endParaRPr lang="en-US" sz="900" dirty="0">
              <a:latin typeface="Calibri" charset="0"/>
              <a:cs typeface="Calibri" charset="0"/>
              <a:sym typeface="Calibri"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130887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run kitchen login from 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1643714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this </a:t>
            </a:r>
            <a:r>
              <a:rPr lang="en-US" dirty="0" err="1" smtClean="0"/>
              <a:t>ssh’es</a:t>
            </a:r>
            <a:r>
              <a:rPr lang="en-US" dirty="0" smtClean="0"/>
              <a:t> into our kitchen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3565507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now we</a:t>
            </a:r>
            <a:r>
              <a:rPr lang="en-US" baseline="0" dirty="0" smtClean="0"/>
              <a:t> can run commands within that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6362115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in order to verify our chef-client runs successfully, remember that we need a target</a:t>
            </a:r>
            <a:r>
              <a:rPr lang="en-US" baseline="0" dirty="0" smtClean="0"/>
              <a:t> server running the same OS as production, and a chef-client with access to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793744"/>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let’s do some lab work and actually apply our Chef policy to this</a:t>
            </a:r>
            <a:r>
              <a:rPr lang="en-US" baseline="0" dirty="0" smtClean="0"/>
              <a:t> testing </a:t>
            </a:r>
            <a:r>
              <a:rPr lang="en-US" baseline="0" dirty="0" err="1" smtClean="0"/>
              <a:t>docker</a:t>
            </a:r>
            <a:r>
              <a:rPr lang="en-US" baseline="0" dirty="0" smtClean="0"/>
              <a:t>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13034220"/>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go ahead and exit your kitchen </a:t>
            </a:r>
            <a:r>
              <a:rPr lang="en-US" dirty="0" err="1" smtClean="0"/>
              <a:t>docker</a:t>
            </a:r>
            <a:r>
              <a:rPr lang="en-US" baseline="0" dirty="0" smtClean="0"/>
              <a:t> instance the usual way, with “exit”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16076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make sure you’re within your apache cookbook directory on your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5191660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next step is to run the command kitchen converge.</a:t>
            </a:r>
            <a:r>
              <a:rPr lang="en-US" baseline="0" dirty="0" smtClean="0"/>
              <a:t>  This installs Chef if it’s not already installed 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841362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Uploads our cookbooks, then applies</a:t>
            </a:r>
            <a:r>
              <a:rPr lang="en-US" baseline="0" dirty="0" smtClean="0"/>
              <a:t> our run list.  Remember we defined that run list in .</a:t>
            </a:r>
            <a:r>
              <a:rPr lang="en-US" baseline="0" dirty="0" err="1" smtClean="0"/>
              <a:t>kitchen.yml</a:t>
            </a:r>
            <a:endParaRPr lang="en-US" baseline="0" dirty="0" smtClean="0"/>
          </a:p>
          <a:p>
            <a:endParaRPr lang="en-US" baseline="0" dirty="0" smtClean="0"/>
          </a:p>
          <a:p>
            <a:r>
              <a:rPr lang="en-US" baseline="0" dirty="0" smtClean="0"/>
              <a:t>Any Q and A while we’re waiting for that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4368548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when kitchen converge runs</a:t>
            </a:r>
            <a:r>
              <a:rPr lang="en-US" baseline="0" dirty="0" smtClean="0"/>
              <a:t> successfully, we can answer that first question.  The chef-client run did indeed complete successfully!  Congratulations, you’ve just completed your first test driven chef run without writing any tests or code at all!  Now let’s move onto the next question…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8003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~60K professionals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388584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need</a:t>
            </a:r>
            <a:r>
              <a:rPr lang="en-US" baseline="0" dirty="0" smtClean="0"/>
              <a:t> to verify our node state…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606658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could do this through manual </a:t>
            </a:r>
            <a:r>
              <a:rPr lang="en-US" baseline="0" dirty="0" smtClean="0"/>
              <a:t>testing on the container.  Go ahead and run kitchen login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325002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remember to use</a:t>
            </a:r>
            <a:r>
              <a:rPr lang="en-US" baseline="0" dirty="0" smtClean="0"/>
              <a:t> the password “kitchen”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9915592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that gets us into our testing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2567849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test whether Apache is running.  If it is, we’ll </a:t>
            </a:r>
            <a:r>
              <a:rPr lang="en-US" baseline="0" dirty="0" smtClean="0"/>
              <a:t>be able to run curl http://</a:t>
            </a:r>
            <a:r>
              <a:rPr lang="en-US" baseline="0" dirty="0" err="1" smtClean="0"/>
              <a:t>localhost</a:t>
            </a:r>
            <a:r>
              <a:rPr lang="en-US" baseline="0" dirty="0" smtClean="0"/>
              <a:t> and get a successful response.  But, when we run this, we get an error back.  This means Apache is not running within our testing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41544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Here’s another visual, just reminding you that we are </a:t>
            </a:r>
            <a:r>
              <a:rPr lang="en-US" dirty="0" err="1" smtClean="0"/>
              <a:t>ssh’d</a:t>
            </a:r>
            <a:r>
              <a:rPr lang="en-US" dirty="0" smtClean="0"/>
              <a:t> from</a:t>
            </a:r>
            <a:r>
              <a:rPr lang="en-US" baseline="0" dirty="0" smtClean="0"/>
              <a:t> our workstation into our kitchen container and are running the curl command from inside the kitchen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732113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this worked….but this</a:t>
            </a:r>
            <a:r>
              <a:rPr lang="en-US" baseline="0" dirty="0" smtClean="0"/>
              <a:t> is a tedious and error prone process.  [ Pause ] There is a better way.  Let’s use this lab time to develop a solution which will automatically test the end state of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0569777"/>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do</a:t>
            </a:r>
            <a:r>
              <a:rPr lang="en-US" baseline="0" dirty="0" smtClean="0"/>
              <a:t> this, we’re going to use a tool called </a:t>
            </a:r>
            <a:r>
              <a:rPr lang="en-US" baseline="0" dirty="0" err="1" smtClean="0"/>
              <a:t>serverspec</a:t>
            </a:r>
            <a:r>
              <a:rPr lang="en-US" baseline="0" dirty="0" smtClean="0"/>
              <a:t> which allows us to write tests to verify the state of servers.  It’s not limited to Chef – you can use it with Puppet, </a:t>
            </a:r>
            <a:r>
              <a:rPr lang="en-US" baseline="0" dirty="0" err="1" smtClean="0"/>
              <a:t>Ansible</a:t>
            </a:r>
            <a:r>
              <a:rPr lang="en-US" baseline="0" dirty="0" smtClean="0"/>
              <a:t>, etc.  </a:t>
            </a:r>
            <a:r>
              <a:rPr lang="en-US" baseline="0" dirty="0" err="1" smtClean="0"/>
              <a:t>Serverspec</a:t>
            </a:r>
            <a:r>
              <a:rPr lang="en-US" baseline="0" dirty="0" smtClean="0"/>
              <a:t> defines many resource types- just like Chef-  to describe what state we expect to find our infrastructure in.  It works extremely well with Test Kitchen and is a delight to use.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8934865"/>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go</a:t>
            </a:r>
            <a:r>
              <a:rPr lang="en-US" baseline="0" dirty="0" smtClean="0"/>
              <a:t> ahead and exit out of your testing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889237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make sure you’re in your apache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4109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smtClean="0">
                <a:latin typeface="Calibri" charset="0"/>
                <a:cs typeface="Calibri" charset="0"/>
                <a:sym typeface="Calibri" charset="0"/>
              </a:rPr>
              <a:t>Policy </a:t>
            </a:r>
            <a:r>
              <a:rPr lang="en-US" sz="900" smtClean="0">
                <a:latin typeface="Calibri" charset="0"/>
                <a:cs typeface="Calibri" charset="0"/>
                <a:sym typeface="Calibri" charset="0"/>
              </a:rPr>
              <a:t>– </a:t>
            </a:r>
            <a:endParaRPr lang="en-US" sz="900" dirty="0">
              <a:latin typeface="Calibri" charset="0"/>
              <a:cs typeface="Calibri" charset="0"/>
              <a:sym typeface="Calibri"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130887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now let’s write a </a:t>
            </a:r>
            <a:r>
              <a:rPr lang="en-US" dirty="0" err="1" smtClean="0"/>
              <a:t>ServerSpec</a:t>
            </a:r>
            <a:r>
              <a:rPr lang="en-US" dirty="0" smtClean="0"/>
              <a:t> test.</a:t>
            </a:r>
            <a:r>
              <a:rPr lang="en-US" baseline="0" dirty="0" smtClean="0"/>
              <a:t>  Open up test/integration/default/</a:t>
            </a:r>
            <a:r>
              <a:rPr lang="en-US" baseline="0" dirty="0" err="1" smtClean="0"/>
              <a:t>serverspec</a:t>
            </a:r>
            <a:r>
              <a:rPr lang="en-US" baseline="0" dirty="0" smtClean="0"/>
              <a:t>/</a:t>
            </a:r>
            <a:r>
              <a:rPr lang="en-US" baseline="0" dirty="0" err="1" smtClean="0"/>
              <a:t>default_spec.rb</a:t>
            </a:r>
            <a:r>
              <a:rPr lang="en-US" baseline="0" dirty="0" smtClean="0"/>
              <a:t> with your editor of choice and this is what you’re going to see.  When we generated this cookbook with Chef DK, it also generated a </a:t>
            </a:r>
            <a:r>
              <a:rPr lang="en-US" baseline="0" dirty="0" err="1" smtClean="0"/>
              <a:t>serverspec</a:t>
            </a:r>
            <a:r>
              <a:rPr lang="en-US" baseline="0" dirty="0" smtClean="0"/>
              <a:t> file for our default recipe.  If you’re an </a:t>
            </a:r>
            <a:r>
              <a:rPr lang="en-US" baseline="0" dirty="0" err="1" smtClean="0"/>
              <a:t>rspec</a:t>
            </a:r>
            <a:r>
              <a:rPr lang="en-US" baseline="0" dirty="0" smtClean="0"/>
              <a:t> user, this syntax should look very familiar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500661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closer </a:t>
            </a:r>
            <a:r>
              <a:rPr lang="en-US" baseline="0" dirty="0" smtClean="0"/>
              <a:t>we use a describe block to define the subject of our test, then we use it blocks to describe what we expect that subject to do or be doing.  We use the same expect syntax that </a:t>
            </a:r>
            <a:r>
              <a:rPr lang="en-US" baseline="0" dirty="0" err="1" smtClean="0"/>
              <a:t>rspec</a:t>
            </a:r>
            <a:r>
              <a:rPr lang="en-US" baseline="0" dirty="0" smtClean="0"/>
              <a:t> uses to define what we expect the results of our code to be.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9365870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add in an actual test.  Within that describe</a:t>
            </a:r>
            <a:r>
              <a:rPr lang="en-US" baseline="0" dirty="0" smtClean="0"/>
              <a:t> block – the one that describes the default recipe of our Apache cookbook – let’s add in a test to ensure that our recipe is awesome.  When our recipes are awesome we are awesome.  Then save and close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44704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run the command “kitchen verify” – this will run the actual tests on our test</a:t>
            </a:r>
            <a:r>
              <a:rPr lang="en-US" baseline="0" dirty="0" smtClean="0"/>
              <a:t> kitchen container.  This will take a little bit to run…ultimately we should see a success – our recipe is indeed awesome.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7292420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this brings us to the question</a:t>
            </a:r>
            <a:r>
              <a:rPr lang="en-US" baseline="0" dirty="0" smtClean="0"/>
              <a:t> – how do we test to make sure Apache is running?  What would you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12519180"/>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add in a test to check whether Apache is installed.  Open up your </a:t>
            </a:r>
            <a:r>
              <a:rPr lang="en-US" dirty="0" err="1" smtClean="0"/>
              <a:t>serverspec</a:t>
            </a:r>
            <a:r>
              <a:rPr lang="en-US" dirty="0" smtClean="0"/>
              <a:t> file</a:t>
            </a:r>
            <a:r>
              <a:rPr lang="en-US" baseline="0" dirty="0" smtClean="0"/>
              <a:t> and add in the test:</a:t>
            </a:r>
            <a:endParaRPr lang="en-US" dirty="0" smtClean="0"/>
          </a:p>
          <a:p>
            <a:endParaRPr lang="en-US" dirty="0" smtClean="0"/>
          </a:p>
          <a:p>
            <a:r>
              <a:rPr lang="en-US" dirty="0" smtClean="0"/>
              <a:t>And why</a:t>
            </a:r>
            <a:r>
              <a:rPr lang="en-US" baseline="0" dirty="0" smtClean="0"/>
              <a:t> we’re here, let’s add in some pending tests, </a:t>
            </a:r>
            <a:r>
              <a:rPr lang="en-US" baseline="0" dirty="0" err="1" smtClean="0"/>
              <a:t>Nathen’s</a:t>
            </a:r>
            <a:r>
              <a:rPr lang="en-US" baseline="0" dirty="0" smtClean="0"/>
              <a:t> going to plug in and demo this live.  What other tests would you add to ensure Apache is running?</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230957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run kitchen verify.  It errors out telling us that the Apache 2 package is not installed.  And this is good.  It’s always good to see a failure when we first run a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5261247"/>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you probably already know this – but just like in application code - </a:t>
            </a:r>
            <a:r>
              <a:rPr lang="en-US" baseline="0" dirty="0" smtClean="0"/>
              <a:t>test driven infrastructure code involves writing a test, watching it fail, writing just enough code to make it pass, then repeating.  So we’ve written a test and watched it fail, now let’s add in the code to make it pass.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3616958"/>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up your default recipe at</a:t>
            </a:r>
            <a:r>
              <a:rPr lang="en-US" baseline="0" dirty="0" smtClean="0"/>
              <a:t> recipes/</a:t>
            </a:r>
            <a:r>
              <a:rPr lang="en-US" baseline="0" dirty="0" err="1" smtClean="0"/>
              <a:t>default.rb</a:t>
            </a:r>
            <a:r>
              <a:rPr lang="en-US" baseline="0" dirty="0" smtClean="0"/>
              <a:t> and add in just one line: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50145532"/>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run kitchen converge to apply our chef</a:t>
            </a:r>
            <a:r>
              <a:rPr lang="en-US" baseline="0" dirty="0" smtClean="0"/>
              <a:t> recipe.  This installs Chef and our cookbooks onto our test kitchen instance or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05311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smtClean="0">
                <a:latin typeface="Calibri" charset="0"/>
                <a:cs typeface="Calibri" charset="0"/>
                <a:sym typeface="Calibri" charset="0"/>
              </a:rPr>
              <a:t>Policy – </a:t>
            </a:r>
            <a:endParaRPr lang="en-US" sz="900" dirty="0">
              <a:latin typeface="Calibri" charset="0"/>
              <a:cs typeface="Calibri" charset="0"/>
              <a:sym typeface="Calibri"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1308874"/>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run “kitchen verify” one more</a:t>
            </a:r>
            <a:r>
              <a:rPr lang="en-US" baseline="0" dirty="0" smtClean="0"/>
              <a:t> time.   This time, we should see a success!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79788270"/>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added some pending tests in earlier.  Let’s</a:t>
            </a:r>
            <a:r>
              <a:rPr lang="en-US" baseline="0" dirty="0" smtClean="0"/>
              <a:t> add in code to make these </a:t>
            </a:r>
            <a:r>
              <a:rPr lang="en-US" baseline="0" dirty="0" err="1" smtClean="0"/>
              <a:t>executablel</a:t>
            </a:r>
            <a:r>
              <a:rPr lang="en-US" baseline="0" dirty="0" smtClean="0"/>
              <a:t> tests, watch them fail, then make them pass.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79082560"/>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through a few that we could add- it is running, and it responds to http requests.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674697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run these tests</a:t>
            </a:r>
            <a:r>
              <a:rPr lang="en-US" baseline="0" dirty="0" smtClean="0"/>
              <a:t> and we see a couple of failures.  Our tests indicate that Apache is not running on our test kitchen container and that it is also not responding to http requests.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370750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write</a:t>
            </a:r>
            <a:r>
              <a:rPr lang="en-US" baseline="0" dirty="0" smtClean="0"/>
              <a:t> the code to make these pass.  On Ubuntu 12.04, it’s not enough to just install the package.  We also have to start the apache2 service.  We do that by adding in service block, telling Chef to start the Apache2 service after installing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50145532"/>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run kitchen converge to apply our changes to our test kitchen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0531112"/>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run those tests.  This time, they pass!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3707504"/>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you’ve</a:t>
            </a:r>
            <a:r>
              <a:rPr lang="en-US" baseline="0" dirty="0" smtClean="0"/>
              <a:t> seen, there are four main commands that take us through the Test Kitchen workflow</a:t>
            </a:r>
          </a:p>
          <a:p>
            <a:endParaRPr lang="en-US" baseline="0" dirty="0" smtClean="0"/>
          </a:p>
          <a:p>
            <a:r>
              <a:rPr lang="en-US" baseline="0" dirty="0" smtClean="0"/>
              <a:t>Kitchen create – creates our test kitchen container or instance</a:t>
            </a:r>
          </a:p>
          <a:p>
            <a:r>
              <a:rPr lang="en-US" baseline="0" dirty="0" smtClean="0"/>
              <a:t>Kitchen converge – installs Chef and applies our Chef cookbooks</a:t>
            </a:r>
          </a:p>
          <a:p>
            <a:r>
              <a:rPr lang="en-US" baseline="0" dirty="0" smtClean="0"/>
              <a:t>Kitchen verify – runs the actual tests against the test kitchen container</a:t>
            </a:r>
          </a:p>
          <a:p>
            <a:r>
              <a:rPr lang="en-US" baseline="0" dirty="0" smtClean="0"/>
              <a:t>Kitchen destroy –destroys the test kitchen container or instance</a:t>
            </a:r>
          </a:p>
          <a:p>
            <a:endParaRPr lang="en-US" baseline="0" dirty="0" smtClean="0"/>
          </a:p>
          <a:p>
            <a:r>
              <a:rPr lang="en-US" baseline="0" dirty="0" smtClean="0"/>
              <a:t>You can run all four of these commands, one after the other, using “kitchen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6049368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now we’ve</a:t>
            </a:r>
            <a:r>
              <a:rPr lang="en-US" baseline="0" dirty="0" smtClean="0"/>
              <a:t> answered our second question, verifying that our default recipe of our apache cookbook did indeed put the node in the desired state.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07924120"/>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Test</a:t>
            </a:r>
            <a:r>
              <a:rPr lang="en-US" baseline="0" dirty="0" smtClean="0"/>
              <a:t> Kitchen is a wonderful tool for integration style testing…but there are times we want faster feedback than what we can get when we need to fully converge a VM or container.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18629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Policy is defined as a collection of </a:t>
            </a:r>
            <a:r>
              <a:rPr lang="en-US" b="1" dirty="0" smtClean="0"/>
              <a:t>resources</a:t>
            </a:r>
            <a:r>
              <a:rPr lang="en-US" dirty="0" smtClean="0"/>
              <a:t> in </a:t>
            </a:r>
            <a:r>
              <a:rPr lang="en-US" b="1" dirty="0" smtClean="0"/>
              <a:t>recipes</a:t>
            </a:r>
            <a:r>
              <a:rPr lang="en-US" dirty="0" smtClean="0"/>
              <a:t>.  There are lots of abstractions on top of this but </a:t>
            </a:r>
            <a:r>
              <a:rPr lang="en-US" i="1" u="sng" dirty="0" smtClean="0"/>
              <a:t>resources</a:t>
            </a:r>
            <a:r>
              <a:rPr lang="en-US" dirty="0" smtClean="0"/>
              <a:t> are the basic building blocks.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769991"/>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particular, we want fast feedback</a:t>
            </a:r>
            <a:r>
              <a:rPr lang="en-US" baseline="0" dirty="0" smtClean="0"/>
              <a:t> when testing whether our resources are properly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8391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using test kitchen and server spec take about 2 minutes, sometimes</a:t>
            </a:r>
            <a:r>
              <a:rPr lang="en-US" baseline="0" dirty="0" smtClean="0"/>
              <a:t> more depending on which driver you’re using, to fully execute.  That’s 2 or more minutes waiting for feedback when we could be moving on with our code.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9708841"/>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need to verify that our recipes work, and we also need a way to get fast feedback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544723"/>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let’s demonstrate this with a lab.  Our problem we need solve is to catch errors before we need to converge the node.  The success criteria to check whether we’ve solved this problem is the ability to catch a typo prior to converge.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0850983"/>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tool we’re going to use is called </a:t>
            </a:r>
            <a:r>
              <a:rPr lang="en-US" dirty="0" err="1" smtClean="0"/>
              <a:t>ChefSpec</a:t>
            </a:r>
            <a:r>
              <a:rPr lang="en-US" dirty="0" smtClean="0"/>
              <a:t>.</a:t>
            </a:r>
            <a:r>
              <a:rPr lang="en-US" baseline="0" dirty="0" smtClean="0"/>
              <a:t>  </a:t>
            </a:r>
            <a:r>
              <a:rPr lang="en-US" baseline="0" dirty="0" err="1" smtClean="0"/>
              <a:t>ChefSpec</a:t>
            </a:r>
            <a:r>
              <a:rPr lang="en-US" baseline="0" dirty="0" smtClean="0"/>
              <a:t> allows you to write unit tests in </a:t>
            </a:r>
            <a:r>
              <a:rPr lang="en-US" baseline="0" dirty="0" err="1" smtClean="0"/>
              <a:t>rspec</a:t>
            </a:r>
            <a:r>
              <a:rPr lang="en-US" baseline="0" dirty="0" smtClean="0"/>
              <a:t> and run them locally without ever needing to converge a test VM. Or container  It’s a fantastic way to both write and execute unit tests, the iterate on our code quickly.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6523612"/>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create a </a:t>
            </a:r>
            <a:r>
              <a:rPr lang="en-US" dirty="0" err="1" smtClean="0"/>
              <a:t>chefspec</a:t>
            </a:r>
            <a:r>
              <a:rPr lang="en-US" baseline="0" dirty="0" smtClean="0"/>
              <a:t> test.  </a:t>
            </a:r>
            <a:r>
              <a:rPr lang="en-US" dirty="0" smtClean="0"/>
              <a:t>First, make sure you’re in your apache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39730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a:t>
            </a:r>
            <a:r>
              <a:rPr lang="en-US" baseline="0" dirty="0" smtClean="0"/>
              <a:t>n we generate a cookbook, Chef DK automatically generates a chef spec file for our default recipe.  Go ahead and open that up and take a look.  We’re using the describe block to declare the subject of the our tests – the default recipe of the Apache cookbook.  Then we define a context – when all attributes are default, on an unspecified platform. Then we use some built in Chef Spec magic to do a chef client run and converge locally on our workstation.  Then we test that it works successfully, saying that the </a:t>
            </a:r>
            <a:r>
              <a:rPr lang="en-US" baseline="0" dirty="0" err="1" smtClean="0"/>
              <a:t>chef_run</a:t>
            </a:r>
            <a:r>
              <a:rPr lang="en-US" baseline="0" dirty="0" smtClean="0"/>
              <a:t> should not raise an error.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67917"/>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add in a test of our own.  Let’s test</a:t>
            </a:r>
            <a:r>
              <a:rPr lang="en-US" baseline="0" dirty="0" smtClean="0"/>
              <a:t> that a Chef run will install the package ‘apache2’.  Then save and exit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67917"/>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run those tests. </a:t>
            </a:r>
            <a:r>
              <a:rPr lang="en-US" dirty="0" err="1" smtClean="0"/>
              <a:t>ChefSpec</a:t>
            </a:r>
            <a:r>
              <a:rPr lang="en-US" dirty="0" smtClean="0"/>
              <a:t> tests are </a:t>
            </a:r>
            <a:r>
              <a:rPr lang="en-US" dirty="0" err="1" smtClean="0"/>
              <a:t>rspec</a:t>
            </a:r>
            <a:r>
              <a:rPr lang="en-US" dirty="0" smtClean="0"/>
              <a:t> tests, and therefore we can run them with the</a:t>
            </a:r>
            <a:r>
              <a:rPr lang="en-US" baseline="0" dirty="0" smtClean="0"/>
              <a:t> usual </a:t>
            </a:r>
            <a:r>
              <a:rPr lang="en-US" baseline="0" dirty="0" err="1" smtClean="0"/>
              <a:t>rspec</a:t>
            </a:r>
            <a:r>
              <a:rPr lang="en-US" baseline="0" dirty="0" smtClean="0"/>
              <a:t> command.  </a:t>
            </a:r>
            <a:r>
              <a:rPr lang="en-US" dirty="0" smtClean="0"/>
              <a:t> And they pass.  But…having a test pass on the first try is not a good thing.  Let’s make sure it fails.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989503"/>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up our default recipe and break</a:t>
            </a:r>
            <a:r>
              <a:rPr lang="en-US" baseline="0" dirty="0" smtClean="0"/>
              <a:t> it.  Change the package “apache2” declaration to “apache”.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7382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 Id="rId3"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 Id="rId3" Type="http://schemas.openxmlformats.org/officeDocument/2006/relationships/image" Target="../media/image4.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Image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Two Images</a:t>
            </a:r>
            <a:endParaRPr lang="en-US" dirty="0"/>
          </a:p>
        </p:txBody>
      </p:sp>
      <p:sp>
        <p:nvSpPr>
          <p:cNvPr id="7" name="Content Placeholder 5"/>
          <p:cNvSpPr>
            <a:spLocks noGrp="1"/>
          </p:cNvSpPr>
          <p:nvPr>
            <p:ph sz="quarter" idx="13" hasCustomPrompt="1"/>
          </p:nvPr>
        </p:nvSpPr>
        <p:spPr>
          <a:xfrm>
            <a:off x="7413408"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8" name="Content Placeholder 5"/>
          <p:cNvSpPr>
            <a:spLocks noGrp="1"/>
          </p:cNvSpPr>
          <p:nvPr>
            <p:ph sz="quarter" idx="14" hasCustomPrompt="1"/>
          </p:nvPr>
        </p:nvSpPr>
        <p:spPr>
          <a:xfrm>
            <a:off x="1686372"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10" name="Picture Placeholder 6"/>
          <p:cNvSpPr>
            <a:spLocks noGrp="1"/>
          </p:cNvSpPr>
          <p:nvPr>
            <p:ph type="pic" sz="quarter" idx="15"/>
          </p:nvPr>
        </p:nvSpPr>
        <p:spPr>
          <a:xfrm>
            <a:off x="457200" y="1143000"/>
            <a:ext cx="5486400" cy="5257800"/>
          </a:xfrm>
        </p:spPr>
        <p:txBody>
          <a:bodyPr/>
          <a:lstStyle/>
          <a:p>
            <a:endParaRPr lang="en-US" dirty="0"/>
          </a:p>
        </p:txBody>
      </p:sp>
      <p:sp>
        <p:nvSpPr>
          <p:cNvPr id="11" name="Picture Placeholder 6"/>
          <p:cNvSpPr>
            <a:spLocks noGrp="1"/>
          </p:cNvSpPr>
          <p:nvPr>
            <p:ph type="pic" sz="quarter" idx="16"/>
          </p:nvPr>
        </p:nvSpPr>
        <p:spPr>
          <a:xfrm>
            <a:off x="6181344" y="1143000"/>
            <a:ext cx="5486400" cy="5257800"/>
          </a:xfrm>
        </p:spPr>
        <p:txBody>
          <a:bodyPr/>
          <a:lstStyle/>
          <a:p>
            <a:endParaRPr lang="en-US" dirty="0"/>
          </a:p>
        </p:txBody>
      </p:sp>
    </p:spTree>
    <p:extLst>
      <p:ext uri="{BB962C8B-B14F-4D97-AF65-F5344CB8AC3E}">
        <p14:creationId xmlns:p14="http://schemas.microsoft.com/office/powerpoint/2010/main" val="46227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images, wrapped in 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Two Images, wrapped in bullets</a:t>
            </a:r>
            <a:endParaRPr lang="en-US" dirty="0"/>
          </a:p>
        </p:txBody>
      </p:sp>
      <p:sp>
        <p:nvSpPr>
          <p:cNvPr id="8" name="Content Placeholder 7"/>
          <p:cNvSpPr>
            <a:spLocks noGrp="1"/>
          </p:cNvSpPr>
          <p:nvPr>
            <p:ph sz="quarter" idx="13" hasCustomPrompt="1"/>
          </p:nvPr>
        </p:nvSpPr>
        <p:spPr>
          <a:xfrm>
            <a:off x="457199" y="1142999"/>
            <a:ext cx="5486400" cy="914400"/>
          </a:xfrm>
        </p:spPr>
        <p:txBody>
          <a:bodyPr/>
          <a:lstStyle/>
          <a:p>
            <a:pPr lvl="0"/>
            <a:r>
              <a:rPr lang="en-US" dirty="0" smtClean="0"/>
              <a:t>text</a:t>
            </a:r>
            <a:endParaRPr lang="en-US" dirty="0"/>
          </a:p>
        </p:txBody>
      </p:sp>
      <p:sp>
        <p:nvSpPr>
          <p:cNvPr id="9" name="Content Placeholder 7"/>
          <p:cNvSpPr>
            <a:spLocks noGrp="1"/>
          </p:cNvSpPr>
          <p:nvPr>
            <p:ph sz="quarter" idx="14" hasCustomPrompt="1"/>
          </p:nvPr>
        </p:nvSpPr>
        <p:spPr>
          <a:xfrm>
            <a:off x="6160237" y="1142542"/>
            <a:ext cx="5486400" cy="914400"/>
          </a:xfrm>
        </p:spPr>
        <p:txBody>
          <a:bodyPr/>
          <a:lstStyle/>
          <a:p>
            <a:pPr lvl="0"/>
            <a:r>
              <a:rPr lang="en-US" dirty="0" smtClean="0"/>
              <a:t>text</a:t>
            </a:r>
            <a:endParaRPr lang="en-US" dirty="0"/>
          </a:p>
        </p:txBody>
      </p:sp>
      <p:sp>
        <p:nvSpPr>
          <p:cNvPr id="10" name="Content Placeholder 7"/>
          <p:cNvSpPr>
            <a:spLocks noGrp="1"/>
          </p:cNvSpPr>
          <p:nvPr>
            <p:ph sz="quarter" idx="15" hasCustomPrompt="1"/>
          </p:nvPr>
        </p:nvSpPr>
        <p:spPr>
          <a:xfrm>
            <a:off x="6181344" y="5486400"/>
            <a:ext cx="5486400" cy="914400"/>
          </a:xfrm>
        </p:spPr>
        <p:txBody>
          <a:bodyPr/>
          <a:lstStyle/>
          <a:p>
            <a:pPr lvl="0"/>
            <a:r>
              <a:rPr lang="en-US" dirty="0" smtClean="0"/>
              <a:t>text</a:t>
            </a:r>
            <a:endParaRPr lang="en-US" dirty="0"/>
          </a:p>
        </p:txBody>
      </p:sp>
      <p:sp>
        <p:nvSpPr>
          <p:cNvPr id="11" name="Content Placeholder 7"/>
          <p:cNvSpPr>
            <a:spLocks noGrp="1"/>
          </p:cNvSpPr>
          <p:nvPr>
            <p:ph sz="quarter" idx="16" hasCustomPrompt="1"/>
          </p:nvPr>
        </p:nvSpPr>
        <p:spPr>
          <a:xfrm>
            <a:off x="457200" y="5486400"/>
            <a:ext cx="5486400" cy="914400"/>
          </a:xfrm>
        </p:spPr>
        <p:txBody>
          <a:bodyPr/>
          <a:lstStyle/>
          <a:p>
            <a:pPr lvl="0"/>
            <a:r>
              <a:rPr lang="en-US" dirty="0" smtClean="0"/>
              <a:t>text</a:t>
            </a:r>
            <a:endParaRPr lang="en-US" dirty="0"/>
          </a:p>
        </p:txBody>
      </p:sp>
      <p:sp>
        <p:nvSpPr>
          <p:cNvPr id="12" name="Content Placeholder 5"/>
          <p:cNvSpPr>
            <a:spLocks noGrp="1"/>
          </p:cNvSpPr>
          <p:nvPr>
            <p:ph sz="quarter" idx="17" hasCustomPrompt="1"/>
          </p:nvPr>
        </p:nvSpPr>
        <p:spPr>
          <a:xfrm>
            <a:off x="1686372"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13" name="Content Placeholder 5"/>
          <p:cNvSpPr>
            <a:spLocks noGrp="1"/>
          </p:cNvSpPr>
          <p:nvPr>
            <p:ph sz="quarter" idx="18" hasCustomPrompt="1"/>
          </p:nvPr>
        </p:nvSpPr>
        <p:spPr>
          <a:xfrm>
            <a:off x="7413408"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14" name="Picture Placeholder 6"/>
          <p:cNvSpPr>
            <a:spLocks noGrp="1"/>
          </p:cNvSpPr>
          <p:nvPr>
            <p:ph type="pic" sz="quarter" idx="19"/>
          </p:nvPr>
        </p:nvSpPr>
        <p:spPr>
          <a:xfrm>
            <a:off x="457200" y="2240280"/>
            <a:ext cx="5486400" cy="3063240"/>
          </a:xfrm>
        </p:spPr>
        <p:txBody>
          <a:bodyPr/>
          <a:lstStyle/>
          <a:p>
            <a:endParaRPr lang="en-US" dirty="0"/>
          </a:p>
        </p:txBody>
      </p:sp>
      <p:sp>
        <p:nvSpPr>
          <p:cNvPr id="15" name="Picture Placeholder 6"/>
          <p:cNvSpPr>
            <a:spLocks noGrp="1"/>
          </p:cNvSpPr>
          <p:nvPr>
            <p:ph type="pic" sz="quarter" idx="20"/>
          </p:nvPr>
        </p:nvSpPr>
        <p:spPr>
          <a:xfrm>
            <a:off x="6181344" y="2240280"/>
            <a:ext cx="5486400" cy="3063240"/>
          </a:xfrm>
        </p:spPr>
        <p:txBody>
          <a:bodyPr/>
          <a:lstStyle/>
          <a:p>
            <a:endParaRPr lang="en-US" dirty="0"/>
          </a:p>
        </p:txBody>
      </p:sp>
    </p:spTree>
    <p:extLst>
      <p:ext uri="{BB962C8B-B14F-4D97-AF65-F5344CB8AC3E}">
        <p14:creationId xmlns:p14="http://schemas.microsoft.com/office/powerpoint/2010/main" val="4059483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Samp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Code Sample</a:t>
            </a:r>
            <a:endParaRPr lang="en-US" dirty="0"/>
          </a:p>
        </p:txBody>
      </p:sp>
      <p:sp>
        <p:nvSpPr>
          <p:cNvPr id="6" name="Text Placeholder 4"/>
          <p:cNvSpPr>
            <a:spLocks noGrp="1"/>
          </p:cNvSpPr>
          <p:nvPr>
            <p:ph type="body" sz="quarter" idx="10" hasCustomPrompt="1"/>
          </p:nvPr>
        </p:nvSpPr>
        <p:spPr>
          <a:xfrm>
            <a:off x="457200" y="1143000"/>
            <a:ext cx="11201400" cy="5257800"/>
          </a:xfrm>
          <a:ln>
            <a:solidFill>
              <a:schemeClr val="tx1"/>
            </a:solidFill>
            <a:prstDash val="dash"/>
          </a:ln>
        </p:spPr>
        <p:txBody>
          <a:bodyPr lIns="91440">
            <a:normAutofit/>
          </a:bodyPr>
          <a:lstStyle>
            <a:lvl1pPr marL="0" indent="0">
              <a:buNone/>
              <a:defRPr baseline="0">
                <a:solidFill>
                  <a:schemeClr val="accent3">
                    <a:lumMod val="50000"/>
                  </a:schemeClr>
                </a:solidFill>
                <a:latin typeface="Courier New"/>
                <a:cs typeface="Courier New"/>
              </a:defRPr>
            </a:lvl1pPr>
            <a:lvl2pPr>
              <a:defRPr baseline="0">
                <a:solidFill>
                  <a:schemeClr val="accent3">
                    <a:lumMod val="50000"/>
                  </a:schemeClr>
                </a:solidFill>
                <a:latin typeface="Courier"/>
                <a:cs typeface="Courier"/>
              </a:defRPr>
            </a:lvl2pPr>
            <a:lvl3pPr>
              <a:defRPr baseline="0">
                <a:solidFill>
                  <a:schemeClr val="accent3">
                    <a:lumMod val="50000"/>
                  </a:schemeClr>
                </a:solidFill>
                <a:latin typeface="Courier"/>
                <a:cs typeface="Courier"/>
              </a:defRPr>
            </a:lvl3pPr>
            <a:lvl4pPr>
              <a:defRPr baseline="0">
                <a:solidFill>
                  <a:schemeClr val="accent3">
                    <a:lumMod val="50000"/>
                  </a:schemeClr>
                </a:solidFill>
                <a:latin typeface="Courier"/>
                <a:cs typeface="Courier"/>
              </a:defRPr>
            </a:lvl4pPr>
            <a:lvl5pPr>
              <a:defRPr baseline="0">
                <a:solidFill>
                  <a:schemeClr val="accent3">
                    <a:lumMod val="50000"/>
                  </a:schemeClr>
                </a:solidFill>
                <a:latin typeface="Courier"/>
                <a:cs typeface="Courier"/>
              </a:defRPr>
            </a:lvl5pPr>
          </a:lstStyle>
          <a:p>
            <a:pPr lvl="0"/>
            <a:r>
              <a:rPr lang="en-US" dirty="0" smtClean="0"/>
              <a:t>Code</a:t>
            </a:r>
          </a:p>
        </p:txBody>
      </p:sp>
    </p:spTree>
    <p:extLst>
      <p:ext uri="{BB962C8B-B14F-4D97-AF65-F5344CB8AC3E}">
        <p14:creationId xmlns:p14="http://schemas.microsoft.com/office/powerpoint/2010/main" val="3426080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with Bullets Below">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Code with Bullets Below</a:t>
            </a:r>
            <a:endParaRPr lang="en-US" dirty="0"/>
          </a:p>
        </p:txBody>
      </p:sp>
      <p:sp>
        <p:nvSpPr>
          <p:cNvPr id="4" name="Content Placeholder 3"/>
          <p:cNvSpPr>
            <a:spLocks noGrp="1"/>
          </p:cNvSpPr>
          <p:nvPr>
            <p:ph sz="quarter" idx="10" hasCustomPrompt="1"/>
          </p:nvPr>
        </p:nvSpPr>
        <p:spPr>
          <a:xfrm>
            <a:off x="457200" y="1143000"/>
            <a:ext cx="11201400" cy="2587752"/>
          </a:xfrm>
          <a:ln>
            <a:solidFill>
              <a:schemeClr val="tx1"/>
            </a:solidFill>
            <a:prstDash val="dash"/>
          </a:ln>
        </p:spPr>
        <p:txBody>
          <a:bodyPr lIns="91440" rIns="9144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Code – Courier – 28pt</a:t>
            </a:r>
          </a:p>
          <a:p>
            <a:pPr lvl="0"/>
            <a:r>
              <a:rPr lang="en-US" dirty="0" smtClean="0"/>
              <a:t>Code – Courier – 28pt</a:t>
            </a:r>
          </a:p>
          <a:p>
            <a:pPr lvl="0"/>
            <a:r>
              <a:rPr lang="en-US" dirty="0" smtClean="0"/>
              <a:t>Code – Courier – 28pt</a:t>
            </a:r>
          </a:p>
          <a:p>
            <a:pPr lvl="0"/>
            <a:r>
              <a:rPr lang="en-US" dirty="0" smtClean="0"/>
              <a:t>Code – Courier – 28pt</a:t>
            </a:r>
          </a:p>
          <a:p>
            <a:pPr lvl="0"/>
            <a:r>
              <a:rPr lang="en-US" dirty="0" smtClean="0"/>
              <a:t>Code – Courier – 28pt</a:t>
            </a:r>
          </a:p>
        </p:txBody>
      </p:sp>
      <p:sp>
        <p:nvSpPr>
          <p:cNvPr id="6" name="Content Placeholder 5"/>
          <p:cNvSpPr>
            <a:spLocks noGrp="1"/>
          </p:cNvSpPr>
          <p:nvPr>
            <p:ph sz="quarter" idx="11"/>
          </p:nvPr>
        </p:nvSpPr>
        <p:spPr>
          <a:xfrm>
            <a:off x="457200" y="3931920"/>
            <a:ext cx="11201400" cy="2587752"/>
          </a:xfrm>
        </p:spPr>
        <p:txBody>
          <a:bodyPr/>
          <a:lstStyle>
            <a:lvl1pPr>
              <a:defRPr sz="3200"/>
            </a:lvl1pPr>
            <a:lvl2pPr>
              <a:defRPr sz="2800"/>
            </a:lvl2pPr>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06623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with Revealing Bullets Below">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Code with Revealing Bullets Below</a:t>
            </a:r>
            <a:endParaRPr lang="en-US" dirty="0"/>
          </a:p>
        </p:txBody>
      </p:sp>
      <p:sp>
        <p:nvSpPr>
          <p:cNvPr id="4" name="Content Placeholder 3"/>
          <p:cNvSpPr>
            <a:spLocks noGrp="1"/>
          </p:cNvSpPr>
          <p:nvPr>
            <p:ph sz="quarter" idx="10" hasCustomPrompt="1"/>
          </p:nvPr>
        </p:nvSpPr>
        <p:spPr>
          <a:xfrm>
            <a:off x="457200" y="1143000"/>
            <a:ext cx="11201400" cy="2587752"/>
          </a:xfrm>
          <a:ln>
            <a:solidFill>
              <a:schemeClr val="tx1"/>
            </a:solidFill>
            <a:prstDash val="dash"/>
          </a:ln>
        </p:spPr>
        <p:txBody>
          <a:bodyPr lIns="91440" rIns="9144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Code – Courier – 28pt</a:t>
            </a:r>
          </a:p>
          <a:p>
            <a:pPr lvl="0"/>
            <a:r>
              <a:rPr lang="en-US" dirty="0" smtClean="0"/>
              <a:t>Code – Courier – 28pt</a:t>
            </a:r>
          </a:p>
          <a:p>
            <a:pPr lvl="0"/>
            <a:r>
              <a:rPr lang="en-US" dirty="0" smtClean="0"/>
              <a:t>Code – Courier – 28pt</a:t>
            </a:r>
          </a:p>
          <a:p>
            <a:pPr lvl="0"/>
            <a:r>
              <a:rPr lang="en-US" dirty="0" smtClean="0"/>
              <a:t>Code – Courier – 28pt</a:t>
            </a:r>
          </a:p>
          <a:p>
            <a:pPr lvl="0"/>
            <a:r>
              <a:rPr lang="en-US" dirty="0" smtClean="0"/>
              <a:t>Code – Courier – 28pt</a:t>
            </a:r>
          </a:p>
        </p:txBody>
      </p:sp>
      <p:sp>
        <p:nvSpPr>
          <p:cNvPr id="6" name="Content Placeholder 5"/>
          <p:cNvSpPr>
            <a:spLocks noGrp="1"/>
          </p:cNvSpPr>
          <p:nvPr>
            <p:ph sz="quarter" idx="11"/>
          </p:nvPr>
        </p:nvSpPr>
        <p:spPr>
          <a:xfrm>
            <a:off x="457200" y="3931920"/>
            <a:ext cx="11201400" cy="2587752"/>
          </a:xfrm>
        </p:spPr>
        <p:txBody>
          <a:bodyPr/>
          <a:lstStyle>
            <a:lvl1pPr>
              <a:defRPr sz="3200"/>
            </a:lvl1pPr>
            <a:lvl2pPr>
              <a:defRPr sz="2800"/>
            </a:lvl2pPr>
            <a:lvl3pPr>
              <a:defRPr sz="2400"/>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16068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xmlns:p14="http://schemas.microsoft.com/office/powerpoint/2010/main" presetID="1" presetClass="entr" presetSubtype="0" fill="hold" nodeType="click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2">
            <p:tnLst>
              <p:par>
                <p:cTn xmlns:p14="http://schemas.microsoft.com/office/powerpoint/2010/mai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3">
            <p:tnLst>
              <p:par>
                <p:cTn xmlns:p14="http://schemas.microsoft.com/office/powerpoint/2010/mai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4">
            <p:tnLst>
              <p:par>
                <p:cTn xmlns:p14="http://schemas.microsoft.com/office/powerpoint/2010/mai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 lvl="5">
            <p:tnLst>
              <p:par>
                <p:cTn xmlns:p14="http://schemas.microsoft.com/office/powerpoint/2010/main" presetID="1" presetClass="entr" presetSubtype="0" fill="hold" nodeType="withEffect">
                  <p:stCondLst>
                    <p:cond delay="0"/>
                  </p:stCondLst>
                  <p:childTnLst>
                    <p:set>
                      <p:cBhvr>
                        <p:cTn dur="1" fill="hold">
                          <p:stCondLst>
                            <p:cond delay="0"/>
                          </p:stCondLst>
                        </p:cTn>
                        <p:tgtEl>
                          <p:spTgt spid="6"/>
                        </p:tgtEl>
                        <p:attrNameLst>
                          <p:attrName>style.visibility</p:attrName>
                        </p:attrNameLst>
                      </p:cBhvr>
                      <p:to>
                        <p:strVal val="visible"/>
                      </p:to>
                    </p:se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Modify 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pic>
        <p:nvPicPr>
          <p:cNvPr id="11" name="Picture 10"/>
          <p:cNvPicPr>
            <a:picLocks noChangeAspect="1"/>
          </p:cNvPicPr>
          <p:nvPr userDrawn="1"/>
        </p:nvPicPr>
        <p:blipFill>
          <a:blip r:embed="rId3"/>
          <a:stretch>
            <a:fillRect/>
          </a:stretch>
        </p:blipFill>
        <p:spPr>
          <a:xfrm>
            <a:off x="298914" y="1033272"/>
            <a:ext cx="889000" cy="889000"/>
          </a:xfrm>
          <a:prstGeom prst="rect">
            <a:avLst/>
          </a:prstGeom>
        </p:spPr>
      </p:pic>
      <p:sp>
        <p:nvSpPr>
          <p:cNvPr id="12" name="Rectangle 11"/>
          <p:cNvSpPr/>
          <p:nvPr userDrawn="1"/>
        </p:nvSpPr>
        <p:spPr>
          <a:xfrm>
            <a:off x="1080231" y="1143000"/>
            <a:ext cx="3108431" cy="461665"/>
          </a:xfrm>
          <a:prstGeom prst="rect">
            <a:avLst/>
          </a:prstGeom>
        </p:spPr>
        <p:txBody>
          <a:bodyPr wrap="square" anchor="ctr" anchorCtr="0">
            <a:spAutoFit/>
          </a:bodyPr>
          <a:lstStyle/>
          <a:p>
            <a:r>
              <a:rPr lang="en-US" sz="2400" b="1" u="none" kern="1200" baseline="0" dirty="0" smtClean="0">
                <a:solidFill>
                  <a:schemeClr val="tx1"/>
                </a:solidFill>
                <a:latin typeface="Courier"/>
                <a:ea typeface="+mn-ea"/>
                <a:cs typeface="Courier"/>
              </a:rPr>
              <a:t>OPEN IN EDITOR:</a:t>
            </a:r>
            <a:endParaRPr lang="en-US" sz="2400" b="1" dirty="0">
              <a:latin typeface="Courier"/>
              <a:cs typeface="Courier"/>
            </a:endParaRPr>
          </a:p>
        </p:txBody>
      </p:sp>
      <p:sp>
        <p:nvSpPr>
          <p:cNvPr id="16" name="Content Placeholder 3"/>
          <p:cNvSpPr>
            <a:spLocks noGrp="1"/>
          </p:cNvSpPr>
          <p:nvPr>
            <p:ph sz="quarter" idx="10" hasCustomPrompt="1"/>
          </p:nvPr>
        </p:nvSpPr>
        <p:spPr>
          <a:xfrm>
            <a:off x="457199" y="1837944"/>
            <a:ext cx="11201400" cy="4471416"/>
          </a:xfrm>
          <a:ln>
            <a:solidFill>
              <a:schemeClr val="tx1"/>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4968875" y="6350000"/>
            <a:ext cx="1912332" cy="369332"/>
          </a:xfrm>
          <a:prstGeom prst="rect">
            <a:avLst/>
          </a:prstGeom>
          <a:noFill/>
        </p:spPr>
        <p:txBody>
          <a:bodyPr wrap="none" lIns="0" tIns="0" rIns="0" bIns="0" rtlCol="0">
            <a:spAutoFit/>
          </a:bodyPr>
          <a:lstStyle/>
          <a:p>
            <a:r>
              <a:rPr lang="en-US" sz="2400" b="1" i="0" dirty="0" smtClean="0">
                <a:solidFill>
                  <a:schemeClr val="accent3">
                    <a:lumMod val="50000"/>
                  </a:schemeClr>
                </a:solidFill>
                <a:latin typeface="Courier"/>
                <a:cs typeface="Courier"/>
              </a:rPr>
              <a:t>SAVE FILE!</a:t>
            </a:r>
          </a:p>
        </p:txBody>
      </p:sp>
      <p:sp>
        <p:nvSpPr>
          <p:cNvPr id="5" name="Text Placeholder 4"/>
          <p:cNvSpPr>
            <a:spLocks noGrp="1"/>
          </p:cNvSpPr>
          <p:nvPr>
            <p:ph type="body" sz="quarter" idx="11" hasCustomPrompt="1"/>
          </p:nvPr>
        </p:nvSpPr>
        <p:spPr>
          <a:xfrm>
            <a:off x="3946283" y="1143000"/>
            <a:ext cx="7718178" cy="457200"/>
          </a:xfrm>
        </p:spPr>
        <p:txBody>
          <a:bodyPr anchor="ctr" anchorCtr="0">
            <a:normAutofit/>
          </a:bodyPr>
          <a:lstStyle>
            <a:lvl1pPr marL="0" indent="0">
              <a:buNone/>
              <a:defRPr sz="3200">
                <a:latin typeface="Courier New"/>
                <a:cs typeface="Courier New"/>
              </a:defRPr>
            </a:lvl1pPr>
          </a:lstStyle>
          <a:p>
            <a:pPr lvl="0"/>
            <a:r>
              <a:rPr lang="en-US" dirty="0" smtClean="0"/>
              <a:t>/path/to/file</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Modify File with Filename Reve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Modify File with Filename Reveal</a:t>
            </a:r>
            <a:endParaRPr lang="en-US" dirty="0"/>
          </a:p>
        </p:txBody>
      </p:sp>
      <p:pic>
        <p:nvPicPr>
          <p:cNvPr id="8" name="Picture 7"/>
          <p:cNvPicPr>
            <a:picLocks noChangeAspect="1"/>
          </p:cNvPicPr>
          <p:nvPr userDrawn="1"/>
        </p:nvPicPr>
        <p:blipFill>
          <a:blip r:embed="rId3"/>
          <a:stretch>
            <a:fillRect/>
          </a:stretch>
        </p:blipFill>
        <p:spPr>
          <a:xfrm>
            <a:off x="298914" y="1033272"/>
            <a:ext cx="889000" cy="889000"/>
          </a:xfrm>
          <a:prstGeom prst="rect">
            <a:avLst/>
          </a:prstGeom>
        </p:spPr>
      </p:pic>
      <p:sp>
        <p:nvSpPr>
          <p:cNvPr id="7" name="TextBox 6"/>
          <p:cNvSpPr txBox="1"/>
          <p:nvPr userDrawn="1"/>
        </p:nvSpPr>
        <p:spPr>
          <a:xfrm>
            <a:off x="4968875" y="6350000"/>
            <a:ext cx="1912332" cy="369332"/>
          </a:xfrm>
          <a:prstGeom prst="rect">
            <a:avLst/>
          </a:prstGeom>
          <a:noFill/>
        </p:spPr>
        <p:txBody>
          <a:bodyPr wrap="none" lIns="0" tIns="0" rIns="0" bIns="0" rtlCol="0">
            <a:spAutoFit/>
          </a:bodyPr>
          <a:lstStyle/>
          <a:p>
            <a:r>
              <a:rPr lang="en-US" sz="2400" b="1" i="0" dirty="0" smtClean="0">
                <a:solidFill>
                  <a:schemeClr val="accent3">
                    <a:lumMod val="50000"/>
                  </a:schemeClr>
                </a:solidFill>
                <a:latin typeface="Courier"/>
                <a:cs typeface="Courier"/>
              </a:rPr>
              <a:t>SAVE FILE!</a:t>
            </a:r>
          </a:p>
        </p:txBody>
      </p:sp>
      <p:sp>
        <p:nvSpPr>
          <p:cNvPr id="11" name="Rectangle 10"/>
          <p:cNvSpPr/>
          <p:nvPr userDrawn="1"/>
        </p:nvSpPr>
        <p:spPr>
          <a:xfrm>
            <a:off x="1080231" y="1143000"/>
            <a:ext cx="3108431" cy="461665"/>
          </a:xfrm>
          <a:prstGeom prst="rect">
            <a:avLst/>
          </a:prstGeom>
        </p:spPr>
        <p:txBody>
          <a:bodyPr wrap="square" anchor="ctr" anchorCtr="0">
            <a:spAutoFit/>
          </a:bodyPr>
          <a:lstStyle/>
          <a:p>
            <a:r>
              <a:rPr lang="en-US" sz="2400" b="1" u="none" kern="1200" baseline="0" dirty="0" smtClean="0">
                <a:solidFill>
                  <a:schemeClr val="tx1"/>
                </a:solidFill>
                <a:latin typeface="Courier"/>
                <a:ea typeface="+mn-ea"/>
                <a:cs typeface="Courier"/>
              </a:rPr>
              <a:t>OPEN IN EDITOR:</a:t>
            </a:r>
            <a:endParaRPr lang="en-US" sz="2400" b="1" dirty="0">
              <a:latin typeface="Courier"/>
              <a:cs typeface="Courier"/>
            </a:endParaRPr>
          </a:p>
        </p:txBody>
      </p:sp>
      <p:sp>
        <p:nvSpPr>
          <p:cNvPr id="12" name="Content Placeholder 3"/>
          <p:cNvSpPr>
            <a:spLocks noGrp="1"/>
          </p:cNvSpPr>
          <p:nvPr>
            <p:ph sz="quarter" idx="10" hasCustomPrompt="1"/>
          </p:nvPr>
        </p:nvSpPr>
        <p:spPr>
          <a:xfrm>
            <a:off x="457199" y="1837944"/>
            <a:ext cx="11201400" cy="4471416"/>
          </a:xfrm>
          <a:ln>
            <a:solidFill>
              <a:schemeClr val="tx1"/>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3" name="Text Placeholder 4"/>
          <p:cNvSpPr>
            <a:spLocks noGrp="1"/>
          </p:cNvSpPr>
          <p:nvPr>
            <p:ph type="body" sz="quarter" idx="11" hasCustomPrompt="1"/>
          </p:nvPr>
        </p:nvSpPr>
        <p:spPr>
          <a:xfrm>
            <a:off x="3946283" y="1143000"/>
            <a:ext cx="7718178" cy="457200"/>
          </a:xfrm>
        </p:spPr>
        <p:txBody>
          <a:bodyPr anchor="ctr" anchorCtr="0">
            <a:normAutofit/>
          </a:bodyPr>
          <a:lstStyle>
            <a:lvl1pPr marL="0" indent="0">
              <a:buNone/>
              <a:defRPr sz="3200">
                <a:latin typeface="Courier New"/>
                <a:cs typeface="Courier New"/>
              </a:defRPr>
            </a:lvl1pPr>
          </a:lstStyle>
          <a:p>
            <a:pPr lvl="0"/>
            <a:r>
              <a:rPr lang="en-US" dirty="0" smtClean="0"/>
              <a:t>/path/to/file</a:t>
            </a:r>
            <a:endParaRPr lang="en-US" dirty="0"/>
          </a:p>
        </p:txBody>
      </p:sp>
    </p:spTree>
    <p:extLst>
      <p:ext uri="{BB962C8B-B14F-4D97-AF65-F5344CB8AC3E}">
        <p14:creationId xmlns:p14="http://schemas.microsoft.com/office/powerpoint/2010/main" val="34673811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tmplLst>
          <p:tmpl lvl="1">
            <p:tnLst>
              <p:par>
                <p:cTn xmlns:p14="http://schemas.microsoft.com/office/powerpoint/2010/main" presetID="2" presetClass="entr" presetSubtype="2" fill="hold" nodeType="clickEffect">
                  <p:stCondLst>
                    <p:cond delay="0"/>
                  </p:stCondLst>
                  <p:childTnLst>
                    <p:set>
                      <p:cBhvr>
                        <p:cTn dur="1" fill="hold">
                          <p:stCondLst>
                            <p:cond delay="0"/>
                          </p:stCondLst>
                        </p:cTn>
                        <p:tgtEl>
                          <p:spTgt spid="13"/>
                        </p:tgtEl>
                        <p:attrNameLst>
                          <p:attrName>style.visibility</p:attrName>
                        </p:attrNameLst>
                      </p:cBhvr>
                      <p:to>
                        <p:strVal val="visible"/>
                      </p:to>
                    </p:set>
                    <p:anim calcmode="lin" valueType="num">
                      <p:cBhvr additive="base">
                        <p:cTn dur="500" fill="hold"/>
                        <p:tgtEl>
                          <p:spTgt spid="13"/>
                        </p:tgtEl>
                        <p:attrNameLst>
                          <p:attrName>ppt_x</p:attrName>
                        </p:attrNameLst>
                      </p:cBhvr>
                      <p:tavLst>
                        <p:tav tm="0">
                          <p:val>
                            <p:strVal val="1+#ppt_w/2"/>
                          </p:val>
                        </p:tav>
                        <p:tav tm="100000">
                          <p:val>
                            <p:strVal val="#ppt_x"/>
                          </p:val>
                        </p:tav>
                      </p:tavLst>
                    </p:anim>
                    <p:anim calcmode="lin" valueType="num">
                      <p:cBhvr additive="base">
                        <p:cTn dur="500" fill="hold"/>
                        <p:tgtEl>
                          <p:spTgt spid="13"/>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Modify File with Bullets Below">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Bullets Below</a:t>
            </a:r>
            <a:endParaRPr lang="en-US" dirty="0"/>
          </a:p>
        </p:txBody>
      </p:sp>
      <p:sp>
        <p:nvSpPr>
          <p:cNvPr id="6" name="Content Placeholder 5"/>
          <p:cNvSpPr>
            <a:spLocks noGrp="1"/>
          </p:cNvSpPr>
          <p:nvPr>
            <p:ph sz="quarter" idx="11"/>
          </p:nvPr>
        </p:nvSpPr>
        <p:spPr>
          <a:xfrm>
            <a:off x="457200" y="4215384"/>
            <a:ext cx="11201400" cy="2194560"/>
          </a:xfrm>
        </p:spPr>
        <p:txBody>
          <a:bodyPr/>
          <a:lstStyle>
            <a:lvl1pPr>
              <a:defRPr sz="4000"/>
            </a:lvl1pPr>
            <a:lvl2pPr>
              <a:defRPr sz="3600"/>
            </a:lvl2pPr>
            <a:lvl3pPr>
              <a:defRPr sz="3200"/>
            </a:lvl3pPr>
            <a:lvl4pPr>
              <a:defRPr sz="28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pic>
        <p:nvPicPr>
          <p:cNvPr id="9" name="Picture 8"/>
          <p:cNvPicPr>
            <a:picLocks noChangeAspect="1"/>
          </p:cNvPicPr>
          <p:nvPr userDrawn="1"/>
        </p:nvPicPr>
        <p:blipFill>
          <a:blip r:embed="rId2"/>
          <a:stretch>
            <a:fillRect/>
          </a:stretch>
        </p:blipFill>
        <p:spPr>
          <a:xfrm>
            <a:off x="298914" y="1033272"/>
            <a:ext cx="889000" cy="889000"/>
          </a:xfrm>
          <a:prstGeom prst="rect">
            <a:avLst/>
          </a:prstGeom>
        </p:spPr>
      </p:pic>
      <p:sp>
        <p:nvSpPr>
          <p:cNvPr id="14" name="Content Placeholder 3"/>
          <p:cNvSpPr>
            <a:spLocks noGrp="1"/>
          </p:cNvSpPr>
          <p:nvPr>
            <p:ph sz="quarter" idx="10" hasCustomPrompt="1"/>
          </p:nvPr>
        </p:nvSpPr>
        <p:spPr>
          <a:xfrm>
            <a:off x="457199" y="1837944"/>
            <a:ext cx="11201400" cy="2194560"/>
          </a:xfrm>
          <a:ln>
            <a:solidFill>
              <a:schemeClr val="tx1"/>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p:txBody>
      </p:sp>
      <p:sp>
        <p:nvSpPr>
          <p:cNvPr id="8" name="TextBox 7"/>
          <p:cNvSpPr txBox="1"/>
          <p:nvPr userDrawn="1"/>
        </p:nvSpPr>
        <p:spPr>
          <a:xfrm>
            <a:off x="4968875" y="6345936"/>
            <a:ext cx="1912332" cy="369332"/>
          </a:xfrm>
          <a:prstGeom prst="rect">
            <a:avLst/>
          </a:prstGeom>
          <a:noFill/>
        </p:spPr>
        <p:txBody>
          <a:bodyPr wrap="none" lIns="0" tIns="0" rIns="0" bIns="0" rtlCol="0">
            <a:spAutoFit/>
          </a:bodyPr>
          <a:lstStyle/>
          <a:p>
            <a:r>
              <a:rPr lang="en-US" sz="2400" b="1" i="0" dirty="0" smtClean="0">
                <a:solidFill>
                  <a:schemeClr val="accent3">
                    <a:lumMod val="50000"/>
                  </a:schemeClr>
                </a:solidFill>
                <a:latin typeface="Courier"/>
                <a:cs typeface="Courier"/>
              </a:rPr>
              <a:t>SAVE FILE!</a:t>
            </a:r>
          </a:p>
        </p:txBody>
      </p:sp>
      <p:sp>
        <p:nvSpPr>
          <p:cNvPr id="12" name="Rectangle 11"/>
          <p:cNvSpPr/>
          <p:nvPr userDrawn="1"/>
        </p:nvSpPr>
        <p:spPr>
          <a:xfrm>
            <a:off x="1080231" y="1143000"/>
            <a:ext cx="3108431" cy="461665"/>
          </a:xfrm>
          <a:prstGeom prst="rect">
            <a:avLst/>
          </a:prstGeom>
        </p:spPr>
        <p:txBody>
          <a:bodyPr wrap="square" anchor="ctr" anchorCtr="0">
            <a:spAutoFit/>
          </a:bodyPr>
          <a:lstStyle/>
          <a:p>
            <a:r>
              <a:rPr lang="en-US" sz="2400" b="1" u="none" kern="1200" baseline="0" dirty="0" smtClean="0">
                <a:solidFill>
                  <a:schemeClr val="tx1"/>
                </a:solidFill>
                <a:latin typeface="Courier"/>
                <a:ea typeface="+mn-ea"/>
                <a:cs typeface="Courier"/>
              </a:rPr>
              <a:t>OPEN IN EDITOR:</a:t>
            </a:r>
            <a:endParaRPr lang="en-US" sz="2400" b="1" dirty="0">
              <a:latin typeface="Courier"/>
              <a:cs typeface="Courier"/>
            </a:endParaRPr>
          </a:p>
        </p:txBody>
      </p:sp>
      <p:sp>
        <p:nvSpPr>
          <p:cNvPr id="13" name="Text Placeholder 4"/>
          <p:cNvSpPr>
            <a:spLocks noGrp="1"/>
          </p:cNvSpPr>
          <p:nvPr>
            <p:ph type="body" sz="quarter" idx="12" hasCustomPrompt="1"/>
          </p:nvPr>
        </p:nvSpPr>
        <p:spPr>
          <a:xfrm>
            <a:off x="3946283" y="1143000"/>
            <a:ext cx="7718178" cy="457200"/>
          </a:xfrm>
        </p:spPr>
        <p:txBody>
          <a:bodyPr anchor="ctr" anchorCtr="0">
            <a:normAutofit/>
          </a:bodyPr>
          <a:lstStyle>
            <a:lvl1pPr marL="0" indent="0">
              <a:buNone/>
              <a:defRPr sz="3200">
                <a:latin typeface="Courier New"/>
                <a:cs typeface="Courier New"/>
              </a:defRPr>
            </a:lvl1pPr>
          </a:lstStyle>
          <a:p>
            <a:pPr lvl="0"/>
            <a:r>
              <a:rPr lang="en-US" dirty="0" smtClean="0"/>
              <a:t>/path/to/file</a:t>
            </a:r>
            <a:endParaRPr lang="en-US" dirty="0"/>
          </a:p>
        </p:txBody>
      </p:sp>
    </p:spTree>
    <p:extLst>
      <p:ext uri="{BB962C8B-B14F-4D97-AF65-F5344CB8AC3E}">
        <p14:creationId xmlns:p14="http://schemas.microsoft.com/office/powerpoint/2010/main" val="2267444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odify File with Bullets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Modify File with Bullets Left</a:t>
            </a:r>
            <a:endParaRPr lang="en-US" dirty="0"/>
          </a:p>
        </p:txBody>
      </p:sp>
      <p:sp>
        <p:nvSpPr>
          <p:cNvPr id="4" name="Content Placeholder 3"/>
          <p:cNvSpPr>
            <a:spLocks noGrp="1"/>
          </p:cNvSpPr>
          <p:nvPr>
            <p:ph sz="quarter" idx="10" hasCustomPrompt="1"/>
          </p:nvPr>
        </p:nvSpPr>
        <p:spPr>
          <a:xfrm>
            <a:off x="6181344" y="1837944"/>
            <a:ext cx="5486400" cy="4471416"/>
          </a:xfrm>
          <a:ln cap="sq">
            <a:solidFill>
              <a:schemeClr val="tx1"/>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Courier New"/>
                <a:cs typeface="Courier New"/>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6" name="Content Placeholder 5"/>
          <p:cNvSpPr>
            <a:spLocks noGrp="1"/>
          </p:cNvSpPr>
          <p:nvPr>
            <p:ph sz="quarter" idx="11"/>
          </p:nvPr>
        </p:nvSpPr>
        <p:spPr>
          <a:xfrm>
            <a:off x="457200" y="1837944"/>
            <a:ext cx="5486400" cy="4471416"/>
          </a:xfrm>
        </p:spPr>
        <p:txBody>
          <a:bodyPr/>
          <a:lstStyle>
            <a:lvl1pPr>
              <a:defRPr sz="4000"/>
            </a:lvl1pPr>
            <a:lvl2pPr>
              <a:defRPr sz="3600"/>
            </a:lvl2pPr>
            <a:lvl3pPr>
              <a:defRPr sz="3200"/>
            </a:lvl3pPr>
            <a:lvl4pPr>
              <a:defRPr sz="28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p:cNvPicPr>
            <a:picLocks noChangeAspect="1"/>
          </p:cNvPicPr>
          <p:nvPr userDrawn="1"/>
        </p:nvPicPr>
        <p:blipFill>
          <a:blip r:embed="rId2"/>
          <a:stretch>
            <a:fillRect/>
          </a:stretch>
        </p:blipFill>
        <p:spPr>
          <a:xfrm>
            <a:off x="298914" y="1033272"/>
            <a:ext cx="889000" cy="889000"/>
          </a:xfrm>
          <a:prstGeom prst="rect">
            <a:avLst/>
          </a:prstGeom>
        </p:spPr>
      </p:pic>
      <p:sp>
        <p:nvSpPr>
          <p:cNvPr id="9" name="Rectangle 8"/>
          <p:cNvSpPr/>
          <p:nvPr userDrawn="1"/>
        </p:nvSpPr>
        <p:spPr>
          <a:xfrm>
            <a:off x="1080231" y="1143000"/>
            <a:ext cx="3108431" cy="461665"/>
          </a:xfrm>
          <a:prstGeom prst="rect">
            <a:avLst/>
          </a:prstGeom>
        </p:spPr>
        <p:txBody>
          <a:bodyPr wrap="square" anchor="ctr" anchorCtr="0">
            <a:spAutoFit/>
          </a:bodyPr>
          <a:lstStyle/>
          <a:p>
            <a:r>
              <a:rPr lang="en-US" sz="2400" b="1" u="none" kern="1200" baseline="0" dirty="0" smtClean="0">
                <a:solidFill>
                  <a:schemeClr val="tx1"/>
                </a:solidFill>
                <a:latin typeface="Courier"/>
                <a:ea typeface="+mn-ea"/>
                <a:cs typeface="Courier"/>
              </a:rPr>
              <a:t>OPEN IN EDITOR:</a:t>
            </a:r>
            <a:endParaRPr lang="en-US" sz="2400" b="1" dirty="0">
              <a:latin typeface="Courier"/>
              <a:cs typeface="Courier"/>
            </a:endParaRPr>
          </a:p>
        </p:txBody>
      </p:sp>
      <p:sp>
        <p:nvSpPr>
          <p:cNvPr id="10" name="Text Placeholder 4"/>
          <p:cNvSpPr>
            <a:spLocks noGrp="1"/>
          </p:cNvSpPr>
          <p:nvPr>
            <p:ph type="body" sz="quarter" idx="12" hasCustomPrompt="1"/>
          </p:nvPr>
        </p:nvSpPr>
        <p:spPr>
          <a:xfrm>
            <a:off x="3946283" y="1143000"/>
            <a:ext cx="7718178" cy="457200"/>
          </a:xfrm>
        </p:spPr>
        <p:txBody>
          <a:bodyPr anchor="ctr" anchorCtr="0">
            <a:normAutofit/>
          </a:bodyPr>
          <a:lstStyle>
            <a:lvl1pPr marL="0" indent="0">
              <a:buNone/>
              <a:defRPr sz="3200">
                <a:latin typeface="Courier New"/>
                <a:cs typeface="Courier New"/>
              </a:defRPr>
            </a:lvl1pPr>
          </a:lstStyle>
          <a:p>
            <a:pPr lvl="0"/>
            <a:r>
              <a:rPr lang="en-US" dirty="0" smtClean="0"/>
              <a:t>/path/to/file</a:t>
            </a:r>
            <a:endParaRPr lang="en-US" dirty="0"/>
          </a:p>
        </p:txBody>
      </p:sp>
    </p:spTree>
    <p:extLst>
      <p:ext uri="{BB962C8B-B14F-4D97-AF65-F5344CB8AC3E}">
        <p14:creationId xmlns:p14="http://schemas.microsoft.com/office/powerpoint/2010/main" val="3353589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de with Command">
    <p:spTree>
      <p:nvGrpSpPr>
        <p:cNvPr id="1" name=""/>
        <p:cNvGrpSpPr/>
        <p:nvPr/>
      </p:nvGrpSpPr>
      <p:grpSpPr>
        <a:xfrm>
          <a:off x="0" y="0"/>
          <a:ext cx="0" cy="0"/>
          <a:chOff x="0" y="0"/>
          <a:chExt cx="0" cy="0"/>
        </a:xfrm>
      </p:grpSpPr>
      <p:sp>
        <p:nvSpPr>
          <p:cNvPr id="7" name="TextBox 6"/>
          <p:cNvSpPr txBox="1"/>
          <p:nvPr userDrawn="1"/>
        </p:nvSpPr>
        <p:spPr>
          <a:xfrm>
            <a:off x="457200" y="1143000"/>
            <a:ext cx="11201400" cy="795528"/>
          </a:xfrm>
          <a:prstGeom prst="rect">
            <a:avLst/>
          </a:prstGeom>
          <a:solidFill>
            <a:schemeClr val="tx2"/>
          </a:solidFill>
          <a:ln>
            <a:solidFill>
              <a:schemeClr val="tx1"/>
            </a:solidFill>
            <a:prstDash val="dash"/>
          </a:ln>
        </p:spPr>
        <p:txBody>
          <a:bodyPr wrap="square" lIns="91440" tIns="45720" rIns="91440" bIns="45720" rtlCol="0">
            <a:noAutofit/>
          </a:bodyPr>
          <a:lstStyle/>
          <a:p>
            <a:r>
              <a:rPr lang="en-US" sz="4000" dirty="0" smtClean="0">
                <a:solidFill>
                  <a:srgbClr val="FFFFFF"/>
                </a:solidFill>
                <a:latin typeface="Courier"/>
                <a:cs typeface="Courier"/>
              </a:rPr>
              <a:t>$</a:t>
            </a:r>
          </a:p>
        </p:txBody>
      </p:sp>
      <p:sp>
        <p:nvSpPr>
          <p:cNvPr id="5" name="Content Placeholder 4"/>
          <p:cNvSpPr>
            <a:spLocks noGrp="1"/>
          </p:cNvSpPr>
          <p:nvPr>
            <p:ph sz="quarter" idx="11" hasCustomPrompt="1"/>
          </p:nvPr>
        </p:nvSpPr>
        <p:spPr>
          <a:xfrm>
            <a:off x="457200" y="2011680"/>
            <a:ext cx="11201400" cy="4297680"/>
          </a:xfrm>
          <a:solidFill>
            <a:schemeClr val="tx2"/>
          </a:solidFill>
          <a:ln>
            <a:solidFill>
              <a:schemeClr val="tx1"/>
            </a:solidFill>
            <a:prstDash val="dash"/>
          </a:ln>
        </p:spPr>
        <p:txBody>
          <a:bodyPr lIns="91440" tIns="45720" rIns="91440" bIns="45720" anchor="t" anchorCtr="0"/>
          <a:lstStyle>
            <a:lvl1pPr marL="0" indent="0">
              <a:buNone/>
              <a:defRPr>
                <a:solidFill>
                  <a:schemeClr val="bg1"/>
                </a:solidFill>
                <a:latin typeface="Courier New"/>
                <a:cs typeface="Courier New"/>
              </a:defRPr>
            </a:lvl1pPr>
          </a:lstStyle>
          <a:p>
            <a:pPr lvl="0"/>
            <a:r>
              <a:rPr lang="en-US" dirty="0" smtClean="0"/>
              <a:t>$ Body Level One</a:t>
            </a:r>
          </a:p>
          <a:p>
            <a:pPr lvl="0"/>
            <a:r>
              <a:rPr lang="en-US" dirty="0" smtClean="0"/>
              <a:t>$ Body Level Two</a:t>
            </a:r>
          </a:p>
          <a:p>
            <a:pPr lvl="0"/>
            <a:r>
              <a:rPr lang="en-US" dirty="0" smtClean="0"/>
              <a:t>$ Body Level Three</a:t>
            </a:r>
          </a:p>
          <a:p>
            <a:pPr lvl="0"/>
            <a:r>
              <a:rPr lang="en-US" dirty="0" smtClean="0"/>
              <a:t>$ Body Level Four</a:t>
            </a:r>
          </a:p>
          <a:p>
            <a:pPr lvl="0"/>
            <a:r>
              <a:rPr lang="en-US" dirty="0" smtClean="0"/>
              <a:t>$ Body Level Five</a:t>
            </a:r>
            <a:endParaRPr lang="en-US" dirty="0"/>
          </a:p>
        </p:txBody>
      </p:sp>
      <p:sp>
        <p:nvSpPr>
          <p:cNvPr id="6" name="Title 2"/>
          <p:cNvSpPr>
            <a:spLocks noGrp="1"/>
          </p:cNvSpPr>
          <p:nvPr>
            <p:ph type="title" hasCustomPrompt="1"/>
          </p:nvPr>
        </p:nvSpPr>
        <p:spPr>
          <a:xfrm>
            <a:off x="457200" y="228599"/>
            <a:ext cx="11201400" cy="620683"/>
          </a:xfrm>
        </p:spPr>
        <p:txBody>
          <a:bodyPr vert="horz" wrap="square" lIns="0" tIns="0" rIns="0" bIns="0" rtlCol="0" anchor="t" anchorCtr="0">
            <a:spAutoFit/>
          </a:bodyPr>
          <a:lstStyle>
            <a:lvl1pPr>
              <a:defRPr lang="en-US" sz="4400" dirty="0"/>
            </a:lvl1pPr>
          </a:lstStyle>
          <a:p>
            <a:pPr lvl="0"/>
            <a:r>
              <a:rPr lang="en-US" dirty="0" smtClean="0"/>
              <a:t>Code with Command</a:t>
            </a:r>
            <a:endParaRPr lang="en-US" dirty="0"/>
          </a:p>
        </p:txBody>
      </p:sp>
      <p:sp>
        <p:nvSpPr>
          <p:cNvPr id="3" name="Content Placeholder 2"/>
          <p:cNvSpPr>
            <a:spLocks noGrp="1"/>
          </p:cNvSpPr>
          <p:nvPr>
            <p:ph sz="quarter" idx="12" hasCustomPrompt="1"/>
          </p:nvPr>
        </p:nvSpPr>
        <p:spPr>
          <a:xfrm>
            <a:off x="1054341" y="1225296"/>
            <a:ext cx="10571163" cy="547077"/>
          </a:xfrm>
        </p:spPr>
        <p:txBody>
          <a:bodyPr lIns="91440" tIns="0" rIns="91440" bIns="0"/>
          <a:lstStyle>
            <a:lvl1pPr marL="0" indent="0">
              <a:buNone/>
              <a:defRPr sz="4000" b="0" baseline="0">
                <a:solidFill>
                  <a:srgbClr val="FFFFFF"/>
                </a:solidFill>
                <a:latin typeface="Courier New"/>
                <a:cs typeface="Courier New"/>
              </a:defRPr>
            </a:lvl1pPr>
            <a:lvl2pPr>
              <a:defRPr sz="4000">
                <a:latin typeface="Courier"/>
                <a:cs typeface="Courier"/>
              </a:defRPr>
            </a:lvl2pPr>
            <a:lvl3pPr>
              <a:defRPr sz="4000">
                <a:latin typeface="Courier"/>
                <a:cs typeface="Courier"/>
              </a:defRPr>
            </a:lvl3pPr>
            <a:lvl4pPr>
              <a:defRPr sz="4000">
                <a:latin typeface="Courier"/>
                <a:cs typeface="Courier"/>
              </a:defRPr>
            </a:lvl4pPr>
            <a:lvl5pPr>
              <a:defRPr sz="4000">
                <a:latin typeface="Courier"/>
                <a:cs typeface="Courier"/>
              </a:defRPr>
            </a:lvl5pPr>
          </a:lstStyle>
          <a:p>
            <a:pPr lvl="0"/>
            <a:r>
              <a:rPr lang="en-US" dirty="0" smtClean="0"/>
              <a:t>Enter Command</a:t>
            </a:r>
            <a:endParaRPr lang="en-US" dirty="0"/>
          </a:p>
        </p:txBody>
      </p:sp>
    </p:spTree>
    <p:extLst>
      <p:ext uri="{BB962C8B-B14F-4D97-AF65-F5344CB8AC3E}">
        <p14:creationId xmlns:p14="http://schemas.microsoft.com/office/powerpoint/2010/main" val="3024644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de with Command Reveal">
    <p:spTree>
      <p:nvGrpSpPr>
        <p:cNvPr id="1" name=""/>
        <p:cNvGrpSpPr/>
        <p:nvPr/>
      </p:nvGrpSpPr>
      <p:grpSpPr>
        <a:xfrm>
          <a:off x="0" y="0"/>
          <a:ext cx="0" cy="0"/>
          <a:chOff x="0" y="0"/>
          <a:chExt cx="0" cy="0"/>
        </a:xfrm>
      </p:grpSpPr>
      <p:sp>
        <p:nvSpPr>
          <p:cNvPr id="7" name="TextBox 6"/>
          <p:cNvSpPr txBox="1"/>
          <p:nvPr userDrawn="1"/>
        </p:nvSpPr>
        <p:spPr>
          <a:xfrm>
            <a:off x="457200" y="1143000"/>
            <a:ext cx="11201400" cy="795528"/>
          </a:xfrm>
          <a:prstGeom prst="rect">
            <a:avLst/>
          </a:prstGeom>
          <a:solidFill>
            <a:schemeClr val="tx2"/>
          </a:solidFill>
          <a:ln>
            <a:solidFill>
              <a:schemeClr val="tx1"/>
            </a:solidFill>
            <a:prstDash val="dash"/>
          </a:ln>
        </p:spPr>
        <p:txBody>
          <a:bodyPr wrap="square" lIns="91440" tIns="45720" rIns="91440" bIns="45720" rtlCol="0">
            <a:noAutofit/>
          </a:bodyPr>
          <a:lstStyle/>
          <a:p>
            <a:r>
              <a:rPr lang="en-US" sz="4000" dirty="0" smtClean="0">
                <a:solidFill>
                  <a:srgbClr val="FFFFFF"/>
                </a:solidFill>
                <a:latin typeface="Courier"/>
                <a:cs typeface="Courier"/>
              </a:rPr>
              <a:t>$</a:t>
            </a:r>
          </a:p>
        </p:txBody>
      </p:sp>
      <p:sp>
        <p:nvSpPr>
          <p:cNvPr id="5" name="Content Placeholder 4"/>
          <p:cNvSpPr>
            <a:spLocks noGrp="1"/>
          </p:cNvSpPr>
          <p:nvPr>
            <p:ph sz="quarter" idx="11" hasCustomPrompt="1"/>
          </p:nvPr>
        </p:nvSpPr>
        <p:spPr>
          <a:xfrm>
            <a:off x="457200" y="2011680"/>
            <a:ext cx="11201400" cy="4297680"/>
          </a:xfrm>
          <a:solidFill>
            <a:schemeClr val="tx2"/>
          </a:solidFill>
          <a:ln>
            <a:solidFill>
              <a:schemeClr val="tx1"/>
            </a:solidFill>
            <a:prstDash val="dash"/>
          </a:ln>
        </p:spPr>
        <p:txBody>
          <a:bodyPr lIns="91440" tIns="45720" rIns="91440" bIns="45720" anchor="t" anchorCtr="0"/>
          <a:lstStyle>
            <a:lvl1pPr marL="0" indent="0">
              <a:buNone/>
              <a:defRPr>
                <a:solidFill>
                  <a:schemeClr val="bg1"/>
                </a:solidFill>
                <a:latin typeface="Courier New"/>
                <a:cs typeface="Courier New"/>
              </a:defRPr>
            </a:lvl1pPr>
          </a:lstStyle>
          <a:p>
            <a:pPr lvl="0"/>
            <a:r>
              <a:rPr lang="en-US" dirty="0" smtClean="0"/>
              <a:t>$ Body Level One</a:t>
            </a:r>
          </a:p>
          <a:p>
            <a:pPr lvl="0"/>
            <a:r>
              <a:rPr lang="en-US" dirty="0" smtClean="0"/>
              <a:t>$ Body Level Two</a:t>
            </a:r>
          </a:p>
          <a:p>
            <a:pPr lvl="0"/>
            <a:r>
              <a:rPr lang="en-US" dirty="0" smtClean="0"/>
              <a:t>$ Body Level Three</a:t>
            </a:r>
          </a:p>
          <a:p>
            <a:pPr lvl="0"/>
            <a:r>
              <a:rPr lang="en-US" dirty="0" smtClean="0"/>
              <a:t>$ Body Level Four</a:t>
            </a:r>
          </a:p>
          <a:p>
            <a:pPr lvl="0"/>
            <a:r>
              <a:rPr lang="en-US" dirty="0" smtClean="0"/>
              <a:t>$ Body Level Five</a:t>
            </a:r>
            <a:endParaRPr lang="en-US" dirty="0"/>
          </a:p>
        </p:txBody>
      </p:sp>
      <p:sp>
        <p:nvSpPr>
          <p:cNvPr id="6" name="Title 2"/>
          <p:cNvSpPr>
            <a:spLocks noGrp="1"/>
          </p:cNvSpPr>
          <p:nvPr>
            <p:ph type="title" hasCustomPrompt="1"/>
          </p:nvPr>
        </p:nvSpPr>
        <p:spPr>
          <a:xfrm>
            <a:off x="457200" y="228599"/>
            <a:ext cx="11201400" cy="620683"/>
          </a:xfrm>
        </p:spPr>
        <p:txBody>
          <a:bodyPr vert="horz" wrap="square" lIns="0" tIns="0" rIns="0" bIns="0" rtlCol="0" anchor="t" anchorCtr="0">
            <a:spAutoFit/>
          </a:bodyPr>
          <a:lstStyle>
            <a:lvl1pPr>
              <a:defRPr lang="en-US" sz="4400" dirty="0"/>
            </a:lvl1pPr>
          </a:lstStyle>
          <a:p>
            <a:pPr lvl="0"/>
            <a:r>
              <a:rPr lang="en-US" dirty="0" smtClean="0"/>
              <a:t>Code with Command Reveal</a:t>
            </a:r>
            <a:endParaRPr lang="en-US" dirty="0"/>
          </a:p>
        </p:txBody>
      </p:sp>
      <p:sp>
        <p:nvSpPr>
          <p:cNvPr id="3" name="Content Placeholder 2"/>
          <p:cNvSpPr>
            <a:spLocks noGrp="1"/>
          </p:cNvSpPr>
          <p:nvPr>
            <p:ph sz="quarter" idx="12" hasCustomPrompt="1"/>
          </p:nvPr>
        </p:nvSpPr>
        <p:spPr>
          <a:xfrm>
            <a:off x="1054341" y="1225296"/>
            <a:ext cx="10571163" cy="547077"/>
          </a:xfrm>
        </p:spPr>
        <p:txBody>
          <a:bodyPr lIns="91440" tIns="0" rIns="91440" bIns="0"/>
          <a:lstStyle>
            <a:lvl1pPr marL="0" indent="0">
              <a:buNone/>
              <a:defRPr sz="4000" baseline="0">
                <a:solidFill>
                  <a:srgbClr val="FFFFFF"/>
                </a:solidFill>
                <a:latin typeface="Courier New"/>
                <a:cs typeface="Courier New"/>
              </a:defRPr>
            </a:lvl1pPr>
            <a:lvl2pPr>
              <a:defRPr sz="4000">
                <a:latin typeface="Courier"/>
                <a:cs typeface="Courier"/>
              </a:defRPr>
            </a:lvl2pPr>
            <a:lvl3pPr>
              <a:defRPr sz="4000">
                <a:latin typeface="Courier"/>
                <a:cs typeface="Courier"/>
              </a:defRPr>
            </a:lvl3pPr>
            <a:lvl4pPr>
              <a:defRPr sz="4000">
                <a:latin typeface="Courier"/>
                <a:cs typeface="Courier"/>
              </a:defRPr>
            </a:lvl4pPr>
            <a:lvl5pPr>
              <a:defRPr sz="4000">
                <a:latin typeface="Courier"/>
                <a:cs typeface="Courier"/>
              </a:defRPr>
            </a:lvl5pPr>
          </a:lstStyle>
          <a:p>
            <a:pPr lvl="0"/>
            <a:r>
              <a:rPr lang="en-US" dirty="0" smtClean="0"/>
              <a:t>Enter Command</a:t>
            </a:r>
            <a:endParaRPr lang="en-US" dirty="0"/>
          </a:p>
        </p:txBody>
      </p:sp>
    </p:spTree>
    <p:extLst>
      <p:ext uri="{BB962C8B-B14F-4D97-AF65-F5344CB8AC3E}">
        <p14:creationId xmlns:p14="http://schemas.microsoft.com/office/powerpoint/2010/main" val="730305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tmplLst>
          <p:tmpl lvl="1">
            <p:tnLst>
              <p:par>
                <p:cTn xmlns:p14="http://schemas.microsoft.com/office/powerpoint/2010/main" presetID="2" presetClass="entr" presetSubtype="2" fill="hold" nodeType="clickEffect">
                  <p:stCondLst>
                    <p:cond delay="0"/>
                  </p:stCondLst>
                  <p:childTnLst>
                    <p:set>
                      <p:cBhvr>
                        <p:cTn dur="1" fill="hold">
                          <p:stCondLst>
                            <p:cond delay="0"/>
                          </p:stCondLst>
                        </p:cTn>
                        <p:tgtEl>
                          <p:spTgt spid="3"/>
                        </p:tgtEl>
                        <p:attrNameLst>
                          <p:attrName>style.visibility</p:attrName>
                        </p:attrNameLst>
                      </p:cBhvr>
                      <p:to>
                        <p:strVal val="visible"/>
                      </p:to>
                    </p:set>
                    <p:anim calcmode="lin" valueType="num">
                      <p:cBhvr additive="base">
                        <p:cTn dur="500" fill="hold"/>
                        <p:tgtEl>
                          <p:spTgt spid="3"/>
                        </p:tgtEl>
                        <p:attrNameLst>
                          <p:attrName>ppt_x</p:attrName>
                        </p:attrNameLst>
                      </p:cBhvr>
                      <p:tavLst>
                        <p:tav tm="0">
                          <p:val>
                            <p:strVal val="1+#ppt_w/2"/>
                          </p:val>
                        </p:tav>
                        <p:tav tm="100000">
                          <p:val>
                            <p:strVal val="#ppt_x"/>
                          </p:val>
                        </p:tav>
                      </p:tavLst>
                    </p:anim>
                    <p:anim calcmode="lin" valueType="num">
                      <p:cBhvr additive="base">
                        <p:cTn dur="500" fill="hold"/>
                        <p:tgtEl>
                          <p:spTgt spid="3"/>
                        </p:tgtEl>
                        <p:attrNameLst>
                          <p:attrName>ppt_y</p:attrName>
                        </p:attrNameLst>
                      </p:cBhvr>
                      <p:tavLst>
                        <p:tav tm="0">
                          <p:val>
                            <p:strVal val="#ppt_y"/>
                          </p:val>
                        </p:tav>
                        <p:tav tm="100000">
                          <p:val>
                            <p:strVal val="#ppt_y"/>
                          </p:val>
                        </p:tav>
                      </p:tavLst>
                    </p:anim>
                  </p:childTnLst>
                </p:cTn>
              </p:par>
            </p:tnLst>
          </p:tmpl>
        </p:tmplLst>
      </p:bldP>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mand Output Only">
    <p:spTree>
      <p:nvGrpSpPr>
        <p:cNvPr id="1" name=""/>
        <p:cNvGrpSpPr/>
        <p:nvPr/>
      </p:nvGrpSpPr>
      <p:grpSpPr>
        <a:xfrm>
          <a:off x="0" y="0"/>
          <a:ext cx="0" cy="0"/>
          <a:chOff x="0" y="0"/>
          <a:chExt cx="0" cy="0"/>
        </a:xfrm>
      </p:grpSpPr>
      <p:sp>
        <p:nvSpPr>
          <p:cNvPr id="5" name="Content Placeholder 4"/>
          <p:cNvSpPr>
            <a:spLocks noGrp="1"/>
          </p:cNvSpPr>
          <p:nvPr>
            <p:ph sz="quarter" idx="11" hasCustomPrompt="1"/>
          </p:nvPr>
        </p:nvSpPr>
        <p:spPr>
          <a:xfrm>
            <a:off x="457200" y="1143000"/>
            <a:ext cx="11201400" cy="5257800"/>
          </a:xfrm>
          <a:solidFill>
            <a:schemeClr val="tx2"/>
          </a:solidFill>
          <a:ln>
            <a:solidFill>
              <a:schemeClr val="tx1"/>
            </a:solidFill>
            <a:prstDash val="dash"/>
          </a:ln>
        </p:spPr>
        <p:txBody>
          <a:bodyPr lIns="91440" tIns="45720" rIns="91440" bIns="45720" anchor="t" anchorCtr="0">
            <a:normAutofit/>
          </a:bodyPr>
          <a:lstStyle>
            <a:lvl1pPr marL="0" indent="0">
              <a:buNone/>
              <a:defRPr>
                <a:solidFill>
                  <a:schemeClr val="bg1"/>
                </a:solidFill>
                <a:latin typeface="Courier New"/>
                <a:cs typeface="Courier New"/>
              </a:defRPr>
            </a:lvl1pPr>
          </a:lstStyle>
          <a:p>
            <a:pPr lvl="0"/>
            <a:r>
              <a:rPr lang="en-US" dirty="0" smtClean="0"/>
              <a:t>$ Body Level One</a:t>
            </a:r>
          </a:p>
          <a:p>
            <a:pPr lvl="0"/>
            <a:r>
              <a:rPr lang="en-US" dirty="0" smtClean="0"/>
              <a:t>$ Body Level Two</a:t>
            </a:r>
          </a:p>
          <a:p>
            <a:pPr lvl="0"/>
            <a:r>
              <a:rPr lang="en-US" dirty="0" smtClean="0"/>
              <a:t>$ Body Level Three</a:t>
            </a:r>
          </a:p>
          <a:p>
            <a:pPr lvl="0"/>
            <a:r>
              <a:rPr lang="en-US" dirty="0" smtClean="0"/>
              <a:t>$ Body Level Four</a:t>
            </a:r>
          </a:p>
          <a:p>
            <a:pPr lvl="0"/>
            <a:r>
              <a:rPr lang="en-US" dirty="0" smtClean="0"/>
              <a:t>$ Body Level Five</a:t>
            </a:r>
            <a:endParaRPr lang="en-US" dirty="0"/>
          </a:p>
        </p:txBody>
      </p:sp>
      <p:sp>
        <p:nvSpPr>
          <p:cNvPr id="6" name="Title 2"/>
          <p:cNvSpPr>
            <a:spLocks noGrp="1"/>
          </p:cNvSpPr>
          <p:nvPr>
            <p:ph type="title" hasCustomPrompt="1"/>
          </p:nvPr>
        </p:nvSpPr>
        <p:spPr>
          <a:xfrm>
            <a:off x="457200" y="228599"/>
            <a:ext cx="11201400" cy="620683"/>
          </a:xfrm>
        </p:spPr>
        <p:txBody>
          <a:bodyPr vert="horz" wrap="square" lIns="0" tIns="0" rIns="0" bIns="0" rtlCol="0" anchor="t" anchorCtr="0">
            <a:spAutoFit/>
          </a:bodyPr>
          <a:lstStyle>
            <a:lvl1pPr>
              <a:defRPr lang="en-US" sz="4400" dirty="0"/>
            </a:lvl1pPr>
          </a:lstStyle>
          <a:p>
            <a:pPr lvl="0"/>
            <a:r>
              <a:rPr lang="en-US" dirty="0" smtClean="0"/>
              <a:t>Command Output</a:t>
            </a:r>
            <a:endParaRPr lang="en-US" dirty="0"/>
          </a:p>
        </p:txBody>
      </p:sp>
    </p:spTree>
    <p:extLst>
      <p:ext uri="{BB962C8B-B14F-4D97-AF65-F5344CB8AC3E}">
        <p14:creationId xmlns:p14="http://schemas.microsoft.com/office/powerpoint/2010/main" val="3973193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Title Only</a:t>
            </a:r>
            <a:endParaRPr lang="en-US" dirty="0"/>
          </a:p>
        </p:txBody>
      </p:sp>
    </p:spTree>
    <p:extLst>
      <p:ext uri="{BB962C8B-B14F-4D97-AF65-F5344CB8AC3E}">
        <p14:creationId xmlns:p14="http://schemas.microsoft.com/office/powerpoint/2010/main" val="1845145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Title and Image</a:t>
            </a:r>
            <a:endParaRPr lang="en-US" dirty="0"/>
          </a:p>
        </p:txBody>
      </p:sp>
      <p:sp>
        <p:nvSpPr>
          <p:cNvPr id="4" name="Picture Placeholder 3"/>
          <p:cNvSpPr>
            <a:spLocks noGrp="1"/>
          </p:cNvSpPr>
          <p:nvPr>
            <p:ph type="pic" sz="quarter" idx="10"/>
          </p:nvPr>
        </p:nvSpPr>
        <p:spPr>
          <a:xfrm>
            <a:off x="457200" y="1143000"/>
            <a:ext cx="11201400" cy="5257800"/>
          </a:xfrm>
        </p:spPr>
        <p:txBody>
          <a:bodyPr/>
          <a:lstStyle/>
          <a:p>
            <a:r>
              <a:rPr lang="en-US" smtClean="0"/>
              <a:t>Drag picture to placeholder or click icon to add</a:t>
            </a:r>
            <a:endParaRPr lang="en-US"/>
          </a:p>
        </p:txBody>
      </p:sp>
      <p:sp>
        <p:nvSpPr>
          <p:cNvPr id="6" name="Content Placeholder 5"/>
          <p:cNvSpPr>
            <a:spLocks noGrp="1"/>
          </p:cNvSpPr>
          <p:nvPr>
            <p:ph sz="quarter" idx="11" hasCustomPrompt="1"/>
          </p:nvPr>
        </p:nvSpPr>
        <p:spPr>
          <a:xfrm>
            <a:off x="4591050"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Tree>
    <p:extLst>
      <p:ext uri="{BB962C8B-B14F-4D97-AF65-F5344CB8AC3E}">
        <p14:creationId xmlns:p14="http://schemas.microsoft.com/office/powerpoint/2010/main" val="1024473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Medi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Title and Media</a:t>
            </a:r>
            <a:endParaRPr lang="en-US" dirty="0"/>
          </a:p>
        </p:txBody>
      </p:sp>
      <p:sp>
        <p:nvSpPr>
          <p:cNvPr id="5" name="Media Placeholder 4"/>
          <p:cNvSpPr>
            <a:spLocks noGrp="1"/>
          </p:cNvSpPr>
          <p:nvPr>
            <p:ph type="media" sz="quarter" idx="10"/>
          </p:nvPr>
        </p:nvSpPr>
        <p:spPr>
          <a:xfrm>
            <a:off x="457200" y="1143000"/>
            <a:ext cx="11201400" cy="5257800"/>
          </a:xfrm>
        </p:spPr>
        <p:txBody>
          <a:bodyPr/>
          <a:lstStyle/>
          <a:p>
            <a:r>
              <a:rPr lang="en-US" smtClean="0"/>
              <a:t>Click icon to add media</a:t>
            </a:r>
            <a:endParaRPr lang="en-US"/>
          </a:p>
        </p:txBody>
      </p:sp>
      <p:sp>
        <p:nvSpPr>
          <p:cNvPr id="6" name="Content Placeholder 5"/>
          <p:cNvSpPr>
            <a:spLocks noGrp="1"/>
          </p:cNvSpPr>
          <p:nvPr>
            <p:ph sz="quarter" idx="11" hasCustomPrompt="1"/>
          </p:nvPr>
        </p:nvSpPr>
        <p:spPr>
          <a:xfrm>
            <a:off x="4591050"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Tree>
    <p:extLst>
      <p:ext uri="{BB962C8B-B14F-4D97-AF65-F5344CB8AC3E}">
        <p14:creationId xmlns:p14="http://schemas.microsoft.com/office/powerpoint/2010/main" val="867684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by-sa.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Bullets</a:t>
            </a:r>
            <a:endParaRPr lang="en-US" dirty="0"/>
          </a:p>
        </p:txBody>
      </p:sp>
      <p:sp>
        <p:nvSpPr>
          <p:cNvPr id="5" name="Text Placeholder 4"/>
          <p:cNvSpPr>
            <a:spLocks noGrp="1"/>
          </p:cNvSpPr>
          <p:nvPr>
            <p:ph type="body" sz="quarter" idx="10"/>
          </p:nvPr>
        </p:nvSpPr>
        <p:spPr>
          <a:xfrm>
            <a:off x="457200" y="1143000"/>
            <a:ext cx="11201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202862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ullets Spli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a:lvl1pPr>
          </a:lstStyle>
          <a:p>
            <a:r>
              <a:rPr lang="en-US" dirty="0" smtClean="0"/>
              <a:t>Bullets Split</a:t>
            </a:r>
            <a:endParaRPr lang="en-US" dirty="0"/>
          </a:p>
        </p:txBody>
      </p:sp>
      <p:sp>
        <p:nvSpPr>
          <p:cNvPr id="4" name="Text Placeholder 4"/>
          <p:cNvSpPr>
            <a:spLocks noGrp="1"/>
          </p:cNvSpPr>
          <p:nvPr>
            <p:ph type="body" sz="quarter" idx="10"/>
          </p:nvPr>
        </p:nvSpPr>
        <p:spPr>
          <a:xfrm>
            <a:off x="457200"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11"/>
          </p:nvPr>
        </p:nvSpPr>
        <p:spPr>
          <a:xfrm>
            <a:off x="6181344"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30000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with Code on R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Bullets with Code on Right</a:t>
            </a:r>
            <a:endParaRPr lang="en-US" dirty="0"/>
          </a:p>
        </p:txBody>
      </p:sp>
      <p:sp>
        <p:nvSpPr>
          <p:cNvPr id="4" name="Text Placeholder 4"/>
          <p:cNvSpPr>
            <a:spLocks noGrp="1"/>
          </p:cNvSpPr>
          <p:nvPr>
            <p:ph type="body" sz="quarter" idx="10"/>
          </p:nvPr>
        </p:nvSpPr>
        <p:spPr>
          <a:xfrm>
            <a:off x="457200"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Content Placeholder 7"/>
          <p:cNvSpPr>
            <a:spLocks noGrp="1"/>
          </p:cNvSpPr>
          <p:nvPr>
            <p:ph sz="quarter" idx="11" hasCustomPrompt="1"/>
          </p:nvPr>
        </p:nvSpPr>
        <p:spPr>
          <a:xfrm>
            <a:off x="6181344" y="1143000"/>
            <a:ext cx="5486400" cy="5257800"/>
          </a:xfrm>
          <a:ln>
            <a:solidFill>
              <a:schemeClr val="tx1"/>
            </a:solidFill>
            <a:prstDash val="dash"/>
          </a:ln>
        </p:spPr>
        <p:txBody>
          <a:bodyPr lIns="91440" tIns="0" rIns="91440">
            <a:normAutofit/>
          </a:bodyPr>
          <a:lstStyle>
            <a:lvl1pPr marL="0" indent="0">
              <a:buNone/>
              <a:defRPr sz="2800">
                <a:latin typeface="Courier New"/>
                <a:cs typeface="Courier New"/>
              </a:defRPr>
            </a:lvl1pPr>
            <a:lvl2pPr marL="231775" indent="0">
              <a:buNone/>
              <a:defRPr>
                <a:latin typeface="Courier"/>
                <a:cs typeface="Courier"/>
              </a:defRPr>
            </a:lvl2pPr>
            <a:lvl3pPr marL="457200" indent="0">
              <a:buNone/>
              <a:defRPr>
                <a:latin typeface="Courier"/>
                <a:cs typeface="Courier"/>
              </a:defRPr>
            </a:lvl3pPr>
            <a:lvl4pPr marL="630238" indent="0">
              <a:buNone/>
              <a:defRPr>
                <a:latin typeface="Courier"/>
                <a:cs typeface="Courier"/>
              </a:defRPr>
            </a:lvl4pPr>
            <a:lvl5pPr marL="801687" indent="0">
              <a:buNone/>
              <a:defRPr>
                <a:latin typeface="Courier"/>
                <a:cs typeface="Courier"/>
              </a:defRPr>
            </a:lvl5pPr>
          </a:lstStyle>
          <a:p>
            <a:pPr lvl="0"/>
            <a:r>
              <a:rPr lang="en-US" dirty="0" smtClean="0"/>
              <a:t>Code</a:t>
            </a:r>
          </a:p>
          <a:p>
            <a:pPr lvl="0"/>
            <a:r>
              <a:rPr lang="en-US" dirty="0" smtClean="0"/>
              <a:t>Code</a:t>
            </a:r>
          </a:p>
          <a:p>
            <a:pPr lvl="0"/>
            <a:r>
              <a:rPr lang="en-US" dirty="0" smtClean="0"/>
              <a:t>Code</a:t>
            </a:r>
            <a:endParaRPr lang="en-US" dirty="0"/>
          </a:p>
        </p:txBody>
      </p:sp>
    </p:spTree>
    <p:extLst>
      <p:ext uri="{BB962C8B-B14F-4D97-AF65-F5344CB8AC3E}">
        <p14:creationId xmlns:p14="http://schemas.microsoft.com/office/powerpoint/2010/main" val="3904782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with Image R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Bullets with Image Right</a:t>
            </a:r>
            <a:endParaRPr lang="en-US" dirty="0"/>
          </a:p>
        </p:txBody>
      </p:sp>
      <p:sp>
        <p:nvSpPr>
          <p:cNvPr id="4" name="Text Placeholder 4"/>
          <p:cNvSpPr>
            <a:spLocks noGrp="1"/>
          </p:cNvSpPr>
          <p:nvPr>
            <p:ph type="body" sz="quarter" idx="10"/>
          </p:nvPr>
        </p:nvSpPr>
        <p:spPr>
          <a:xfrm>
            <a:off x="457200"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Picture Placeholder 6"/>
          <p:cNvSpPr>
            <a:spLocks noGrp="1"/>
          </p:cNvSpPr>
          <p:nvPr>
            <p:ph type="pic" sz="quarter" idx="13"/>
          </p:nvPr>
        </p:nvSpPr>
        <p:spPr>
          <a:xfrm>
            <a:off x="6181344" y="1143000"/>
            <a:ext cx="5486400" cy="5257800"/>
          </a:xfrm>
        </p:spPr>
        <p:txBody>
          <a:bodyPr/>
          <a:lstStyle/>
          <a:p>
            <a:endParaRPr lang="en-US" dirty="0"/>
          </a:p>
        </p:txBody>
      </p:sp>
      <p:sp>
        <p:nvSpPr>
          <p:cNvPr id="5" name="Content Placeholder 5"/>
          <p:cNvSpPr>
            <a:spLocks noGrp="1"/>
          </p:cNvSpPr>
          <p:nvPr>
            <p:ph sz="quarter" idx="12" hasCustomPrompt="1"/>
          </p:nvPr>
        </p:nvSpPr>
        <p:spPr>
          <a:xfrm>
            <a:off x="7413408"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Tree>
    <p:extLst>
      <p:ext uri="{BB962C8B-B14F-4D97-AF65-F5344CB8AC3E}">
        <p14:creationId xmlns:p14="http://schemas.microsoft.com/office/powerpoint/2010/main" val="312114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llets with Image Le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600"/>
            <a:ext cx="11201400" cy="620683"/>
          </a:xfrm>
        </p:spPr>
        <p:txBody>
          <a:bodyPr/>
          <a:lstStyle>
            <a:lvl1pPr>
              <a:defRPr sz="4400" baseline="0"/>
            </a:lvl1pPr>
          </a:lstStyle>
          <a:p>
            <a:r>
              <a:rPr lang="en-US" dirty="0" smtClean="0"/>
              <a:t>Bullets with Image Left</a:t>
            </a:r>
            <a:endParaRPr lang="en-US" dirty="0"/>
          </a:p>
        </p:txBody>
      </p:sp>
      <p:sp>
        <p:nvSpPr>
          <p:cNvPr id="4" name="Text Placeholder 4"/>
          <p:cNvSpPr>
            <a:spLocks noGrp="1"/>
          </p:cNvSpPr>
          <p:nvPr>
            <p:ph type="body" sz="quarter" idx="10"/>
          </p:nvPr>
        </p:nvSpPr>
        <p:spPr>
          <a:xfrm>
            <a:off x="6181344" y="1143000"/>
            <a:ext cx="5486400" cy="52578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12" hasCustomPrompt="1"/>
          </p:nvPr>
        </p:nvSpPr>
        <p:spPr>
          <a:xfrm>
            <a:off x="1686372" y="6564313"/>
            <a:ext cx="3028950" cy="293687"/>
          </a:xfrm>
        </p:spPr>
        <p:txBody>
          <a:bodyPr wrap="none">
            <a:normAutofit/>
          </a:bodyPr>
          <a:lstStyle>
            <a:lvl1pPr marL="0" indent="0" algn="ctr">
              <a:buNone/>
              <a:defRPr sz="1000" baseline="0">
                <a:solidFill>
                  <a:schemeClr val="tx1"/>
                </a:solidFill>
              </a:defRPr>
            </a:lvl1pPr>
            <a:lvl2pPr marL="231775" indent="0">
              <a:buNone/>
              <a:defRPr/>
            </a:lvl2pPr>
            <a:lvl3pPr marL="457200" indent="0">
              <a:buNone/>
              <a:defRPr/>
            </a:lvl3pPr>
            <a:lvl4pPr marL="630238" indent="0">
              <a:buNone/>
              <a:defRPr/>
            </a:lvl4pPr>
            <a:lvl5pPr marL="801687" indent="0">
              <a:buNone/>
              <a:defRPr/>
            </a:lvl5pPr>
          </a:lstStyle>
          <a:p>
            <a:pPr lvl="0"/>
            <a:r>
              <a:rPr lang="en-US" dirty="0" smtClean="0"/>
              <a:t>Source URL</a:t>
            </a:r>
            <a:endParaRPr lang="en-US" dirty="0"/>
          </a:p>
        </p:txBody>
      </p:sp>
      <p:sp>
        <p:nvSpPr>
          <p:cNvPr id="7" name="Picture Placeholder 6"/>
          <p:cNvSpPr>
            <a:spLocks noGrp="1"/>
          </p:cNvSpPr>
          <p:nvPr>
            <p:ph type="pic" sz="quarter" idx="13"/>
          </p:nvPr>
        </p:nvSpPr>
        <p:spPr>
          <a:xfrm>
            <a:off x="457200" y="1143000"/>
            <a:ext cx="5486400" cy="5257800"/>
          </a:xfrm>
        </p:spPr>
        <p:txBody>
          <a:bodyPr/>
          <a:lstStyle/>
          <a:p>
            <a:endParaRPr lang="en-US" dirty="0"/>
          </a:p>
        </p:txBody>
      </p:sp>
    </p:spTree>
    <p:extLst>
      <p:ext uri="{BB962C8B-B14F-4D97-AF65-F5344CB8AC3E}">
        <p14:creationId xmlns:p14="http://schemas.microsoft.com/office/powerpoint/2010/main" val="2925859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8" name="Picture 7"/>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11602983" y="6266319"/>
            <a:ext cx="574906" cy="563459"/>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20" r:id="rId5"/>
    <p:sldLayoutId id="2147483750" r:id="rId6"/>
    <p:sldLayoutId id="2147483751" r:id="rId7"/>
    <p:sldLayoutId id="2147483752" r:id="rId8"/>
    <p:sldLayoutId id="2147483753" r:id="rId9"/>
    <p:sldLayoutId id="2147483754" r:id="rId10"/>
    <p:sldLayoutId id="2147483755" r:id="rId11"/>
    <p:sldLayoutId id="2147483724" r:id="rId12"/>
    <p:sldLayoutId id="2147483732" r:id="rId13"/>
    <p:sldLayoutId id="2147483756" r:id="rId14"/>
    <p:sldLayoutId id="2147483721" r:id="rId15"/>
    <p:sldLayoutId id="2147483733" r:id="rId16"/>
    <p:sldLayoutId id="2147483734" r:id="rId17"/>
    <p:sldLayoutId id="2147483735" r:id="rId18"/>
    <p:sldLayoutId id="2147483743" r:id="rId19"/>
    <p:sldLayoutId id="2147483744" r:id="rId20"/>
    <p:sldLayoutId id="2147483745" r:id="rId21"/>
    <p:sldLayoutId id="2147483746" r:id="rId22"/>
    <p:sldLayoutId id="2147483748" r:id="rId23"/>
    <p:sldLayoutId id="2147483749" r:id="rId24"/>
    <p:sldLayoutId id="2147483747" r:id="rId25"/>
    <p:sldLayoutId id="2147483723"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eggs.chef.io" TargetMode="External"/><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5.xml"/><Relationship Id="rId2" Type="http://schemas.openxmlformats.org/officeDocument/2006/relationships/hyperlink" Target="http://bit.ly/farmer-nathen"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0.emf"/></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9.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0.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4.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5.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0.emf"/></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7.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8.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9.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0.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1.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4.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5.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0.emf"/></Relationships>
</file>

<file path=ppt/slides/_rels/slide120.xml.rels><?xml version="1.0" encoding="UTF-8" standalone="yes"?>
<Relationships xmlns="http://schemas.openxmlformats.org/package/2006/relationships"><Relationship Id="rId3" Type="http://schemas.openxmlformats.org/officeDocument/2006/relationships/hyperlink" Target="http://serverspec.org/" TargetMode="External"/><Relationship Id="rId4" Type="http://schemas.openxmlformats.org/officeDocument/2006/relationships/image" Target="../media/image23.png"/><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8.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9.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0.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2.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3.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4.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5.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0.emf"/></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7.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8.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9.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0.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1.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3.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4.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5.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0.emf"/></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7.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8.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9.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0.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1.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3.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4.xml"/><Relationship Id="rId3" Type="http://schemas.openxmlformats.org/officeDocument/2006/relationships/image" Target="../media/image24.png"/></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5.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0.emf"/></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7.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8.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9.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0.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1.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3.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4.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5.xml"/><Relationship Id="rId3" Type="http://schemas.openxmlformats.org/officeDocument/2006/relationships/image" Target="../media/image25.png"/></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0.emf"/></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7.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8.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9.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0.xml"/><Relationship Id="rId3" Type="http://schemas.openxmlformats.org/officeDocument/2006/relationships/image" Target="../media/image8.jpg"/></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6.emf"/></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7.emf"/></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0.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image" Target="../media/image1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1.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2.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3.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4.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5.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6.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7.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 Id="rId3" Type="http://schemas.openxmlformats.org/officeDocument/2006/relationships/image" Target="../media/image8.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8.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9.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20.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21.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image" Target="../media/image22.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5.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Nathen Harvey</a:t>
            </a:r>
            <a:endParaRPr lang="en-US" dirty="0"/>
          </a:p>
        </p:txBody>
      </p:sp>
      <p:sp>
        <p:nvSpPr>
          <p:cNvPr id="5" name="Text Placeholder 4"/>
          <p:cNvSpPr>
            <a:spLocks noGrp="1"/>
          </p:cNvSpPr>
          <p:nvPr>
            <p:ph type="body" sz="quarter" idx="10"/>
          </p:nvPr>
        </p:nvSpPr>
        <p:spPr/>
        <p:txBody>
          <a:bodyPr>
            <a:normAutofit lnSpcReduction="10000"/>
          </a:bodyPr>
          <a:lstStyle/>
          <a:p>
            <a:r>
              <a:rPr lang="en-US" dirty="0" smtClean="0"/>
              <a:t>Community Director at Chef</a:t>
            </a:r>
          </a:p>
          <a:p>
            <a:r>
              <a:rPr lang="en-US" dirty="0" smtClean="0"/>
              <a:t>Co-host of the Food Fight Show</a:t>
            </a:r>
          </a:p>
          <a:p>
            <a:r>
              <a:rPr lang="en-US" dirty="0" smtClean="0"/>
              <a:t>Co-organizer of </a:t>
            </a:r>
            <a:r>
              <a:rPr lang="en-US" dirty="0" err="1" smtClean="0"/>
              <a:t>DevOpsDC</a:t>
            </a:r>
            <a:r>
              <a:rPr lang="en-US" dirty="0" smtClean="0"/>
              <a:t> </a:t>
            </a:r>
            <a:r>
              <a:rPr lang="en-US" dirty="0" err="1" smtClean="0"/>
              <a:t>meetup</a:t>
            </a:r>
            <a:endParaRPr lang="en-US" dirty="0" smtClean="0"/>
          </a:p>
          <a:p>
            <a:r>
              <a:rPr lang="en-US" dirty="0" smtClean="0"/>
              <a:t>Occasional farmer – </a:t>
            </a:r>
            <a:r>
              <a:rPr lang="en-US" dirty="0" smtClean="0">
                <a:hlinkClick r:id="rId2"/>
              </a:rPr>
              <a:t>http://bit.ly/farmer-nathen</a:t>
            </a:r>
            <a:endParaRPr lang="en-US" dirty="0"/>
          </a:p>
          <a:p>
            <a:r>
              <a:rPr lang="en-US" dirty="0" smtClean="0"/>
              <a:t>Love Eggs – </a:t>
            </a:r>
            <a:r>
              <a:rPr lang="en-US" dirty="0" smtClean="0">
                <a:hlinkClick r:id="rId3"/>
              </a:rPr>
              <a:t>http://eggs.chef.io</a:t>
            </a:r>
            <a:endParaRPr lang="en-US" dirty="0" smtClean="0"/>
          </a:p>
          <a:p>
            <a:endParaRPr lang="en-US" dirty="0"/>
          </a:p>
          <a:p>
            <a:r>
              <a:rPr lang="en-US" dirty="0" smtClean="0"/>
              <a:t>@</a:t>
            </a:r>
            <a:r>
              <a:rPr lang="en-US" dirty="0" err="1" smtClean="0"/>
              <a:t>nathenharvey</a:t>
            </a:r>
            <a:endParaRPr lang="en-US" dirty="0" smtClean="0"/>
          </a:p>
          <a:p>
            <a:r>
              <a:rPr lang="en-US" dirty="0" err="1" smtClean="0"/>
              <a:t>nharvey@chef.io</a:t>
            </a:r>
            <a:endParaRPr lang="en-US" dirty="0"/>
          </a:p>
        </p:txBody>
      </p:sp>
      <p:pic>
        <p:nvPicPr>
          <p:cNvPr id="6" name="Picture 5" descr="nathen_bw_red.png"/>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9103895" y="541421"/>
            <a:ext cx="2435726" cy="2435726"/>
          </a:xfrm>
          <a:prstGeom prst="rect">
            <a:avLst/>
          </a:prstGeom>
        </p:spPr>
      </p:pic>
      <p:pic>
        <p:nvPicPr>
          <p:cNvPr id="7" name="Picture 6" descr="foodfight_header.png"/>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9090525" y="4568754"/>
            <a:ext cx="2449763" cy="1259878"/>
          </a:xfrm>
          <a:prstGeom prst="rect">
            <a:avLst/>
          </a:prstGeom>
        </p:spPr>
      </p:pic>
    </p:spTree>
    <p:extLst>
      <p:ext uri="{BB962C8B-B14F-4D97-AF65-F5344CB8AC3E}">
        <p14:creationId xmlns:p14="http://schemas.microsoft.com/office/powerpoint/2010/main" val="2811464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Infrastructure</a:t>
            </a:r>
            <a:endParaRPr lang="en-US" dirty="0"/>
          </a:p>
        </p:txBody>
      </p:sp>
      <p:pic>
        <p:nvPicPr>
          <p:cNvPr id="5" name="Picture 4"/>
          <p:cNvPicPr>
            <a:picLocks noChangeAspect="1"/>
          </p:cNvPicPr>
          <p:nvPr/>
        </p:nvPicPr>
        <p:blipFill>
          <a:blip r:embed="rId2"/>
          <a:stretch>
            <a:fillRect/>
          </a:stretch>
        </p:blipFill>
        <p:spPr>
          <a:xfrm>
            <a:off x="5718908" y="3402623"/>
            <a:ext cx="780562" cy="780562"/>
          </a:xfrm>
          <a:prstGeom prst="rect">
            <a:avLst/>
          </a:prstGeom>
        </p:spPr>
      </p:pic>
      <p:pic>
        <p:nvPicPr>
          <p:cNvPr id="9" name="Picture 8"/>
          <p:cNvPicPr>
            <a:picLocks noChangeAspect="1"/>
          </p:cNvPicPr>
          <p:nvPr/>
        </p:nvPicPr>
        <p:blipFill>
          <a:blip r:embed="rId2"/>
          <a:stretch>
            <a:fillRect/>
          </a:stretch>
        </p:blipFill>
        <p:spPr>
          <a:xfrm>
            <a:off x="5715000" y="4395177"/>
            <a:ext cx="780562" cy="780562"/>
          </a:xfrm>
          <a:prstGeom prst="rect">
            <a:avLst/>
          </a:prstGeom>
        </p:spPr>
      </p:pic>
      <p:pic>
        <p:nvPicPr>
          <p:cNvPr id="10" name="Picture 9"/>
          <p:cNvPicPr>
            <a:picLocks noChangeAspect="1"/>
          </p:cNvPicPr>
          <p:nvPr/>
        </p:nvPicPr>
        <p:blipFill>
          <a:blip r:embed="rId2"/>
          <a:stretch>
            <a:fillRect/>
          </a:stretch>
        </p:blipFill>
        <p:spPr>
          <a:xfrm>
            <a:off x="5715000" y="2421793"/>
            <a:ext cx="780562" cy="780562"/>
          </a:xfrm>
          <a:prstGeom prst="rect">
            <a:avLst/>
          </a:prstGeom>
        </p:spPr>
      </p:pic>
      <p:pic>
        <p:nvPicPr>
          <p:cNvPr id="11" name="Picture 10"/>
          <p:cNvPicPr>
            <a:picLocks noChangeAspect="1"/>
          </p:cNvPicPr>
          <p:nvPr/>
        </p:nvPicPr>
        <p:blipFill>
          <a:blip r:embed="rId2"/>
          <a:stretch>
            <a:fillRect/>
          </a:stretch>
        </p:blipFill>
        <p:spPr>
          <a:xfrm>
            <a:off x="5734538" y="1405792"/>
            <a:ext cx="780562" cy="780562"/>
          </a:xfrm>
          <a:prstGeom prst="rect">
            <a:avLst/>
          </a:prstGeom>
        </p:spPr>
      </p:pic>
      <p:pic>
        <p:nvPicPr>
          <p:cNvPr id="12" name="Picture 11"/>
          <p:cNvPicPr>
            <a:picLocks noChangeAspect="1"/>
          </p:cNvPicPr>
          <p:nvPr/>
        </p:nvPicPr>
        <p:blipFill>
          <a:blip r:embed="rId2"/>
          <a:stretch>
            <a:fillRect/>
          </a:stretch>
        </p:blipFill>
        <p:spPr>
          <a:xfrm>
            <a:off x="5715000" y="5391638"/>
            <a:ext cx="780562" cy="780562"/>
          </a:xfrm>
          <a:prstGeom prst="rect">
            <a:avLst/>
          </a:prstGeom>
        </p:spPr>
      </p:pic>
      <p:pic>
        <p:nvPicPr>
          <p:cNvPr id="18" name="Picture 17"/>
          <p:cNvPicPr>
            <a:picLocks noChangeAspect="1"/>
          </p:cNvPicPr>
          <p:nvPr/>
        </p:nvPicPr>
        <p:blipFill>
          <a:blip r:embed="rId2"/>
          <a:stretch>
            <a:fillRect/>
          </a:stretch>
        </p:blipFill>
        <p:spPr>
          <a:xfrm>
            <a:off x="4632570" y="3402623"/>
            <a:ext cx="780562" cy="780562"/>
          </a:xfrm>
          <a:prstGeom prst="rect">
            <a:avLst/>
          </a:prstGeom>
        </p:spPr>
      </p:pic>
      <p:pic>
        <p:nvPicPr>
          <p:cNvPr id="19" name="Picture 18"/>
          <p:cNvPicPr>
            <a:picLocks noChangeAspect="1"/>
          </p:cNvPicPr>
          <p:nvPr/>
        </p:nvPicPr>
        <p:blipFill>
          <a:blip r:embed="rId2"/>
          <a:stretch>
            <a:fillRect/>
          </a:stretch>
        </p:blipFill>
        <p:spPr>
          <a:xfrm>
            <a:off x="4628662" y="4395177"/>
            <a:ext cx="780562" cy="780562"/>
          </a:xfrm>
          <a:prstGeom prst="rect">
            <a:avLst/>
          </a:prstGeom>
        </p:spPr>
      </p:pic>
      <p:pic>
        <p:nvPicPr>
          <p:cNvPr id="20" name="Picture 19"/>
          <p:cNvPicPr>
            <a:picLocks noChangeAspect="1"/>
          </p:cNvPicPr>
          <p:nvPr/>
        </p:nvPicPr>
        <p:blipFill>
          <a:blip r:embed="rId2"/>
          <a:stretch>
            <a:fillRect/>
          </a:stretch>
        </p:blipFill>
        <p:spPr>
          <a:xfrm>
            <a:off x="4628662" y="2421793"/>
            <a:ext cx="780562" cy="780562"/>
          </a:xfrm>
          <a:prstGeom prst="rect">
            <a:avLst/>
          </a:prstGeom>
        </p:spPr>
      </p:pic>
      <p:pic>
        <p:nvPicPr>
          <p:cNvPr id="21" name="Picture 20"/>
          <p:cNvPicPr>
            <a:picLocks noChangeAspect="1"/>
          </p:cNvPicPr>
          <p:nvPr/>
        </p:nvPicPr>
        <p:blipFill>
          <a:blip r:embed="rId2"/>
          <a:stretch>
            <a:fillRect/>
          </a:stretch>
        </p:blipFill>
        <p:spPr>
          <a:xfrm>
            <a:off x="4648200" y="1405792"/>
            <a:ext cx="780562" cy="780562"/>
          </a:xfrm>
          <a:prstGeom prst="rect">
            <a:avLst/>
          </a:prstGeom>
        </p:spPr>
      </p:pic>
      <p:pic>
        <p:nvPicPr>
          <p:cNvPr id="40" name="Picture 39"/>
          <p:cNvPicPr>
            <a:picLocks noChangeAspect="1"/>
          </p:cNvPicPr>
          <p:nvPr/>
        </p:nvPicPr>
        <p:blipFill>
          <a:blip r:embed="rId2"/>
          <a:stretch>
            <a:fillRect/>
          </a:stretch>
        </p:blipFill>
        <p:spPr>
          <a:xfrm>
            <a:off x="6801338" y="2421793"/>
            <a:ext cx="780562" cy="780562"/>
          </a:xfrm>
          <a:prstGeom prst="rect">
            <a:avLst/>
          </a:prstGeom>
        </p:spPr>
      </p:pic>
      <p:pic>
        <p:nvPicPr>
          <p:cNvPr id="50" name="Picture 49"/>
          <p:cNvPicPr>
            <a:picLocks noChangeAspect="1"/>
          </p:cNvPicPr>
          <p:nvPr/>
        </p:nvPicPr>
        <p:blipFill>
          <a:blip r:embed="rId2"/>
          <a:stretch>
            <a:fillRect/>
          </a:stretch>
        </p:blipFill>
        <p:spPr>
          <a:xfrm>
            <a:off x="7868138" y="2421793"/>
            <a:ext cx="780562" cy="780562"/>
          </a:xfrm>
          <a:prstGeom prst="rect">
            <a:avLst/>
          </a:prstGeom>
        </p:spPr>
      </p:pic>
      <p:pic>
        <p:nvPicPr>
          <p:cNvPr id="80" name="Picture 79"/>
          <p:cNvPicPr>
            <a:picLocks noChangeAspect="1"/>
          </p:cNvPicPr>
          <p:nvPr/>
        </p:nvPicPr>
        <p:blipFill>
          <a:blip r:embed="rId2"/>
          <a:stretch>
            <a:fillRect/>
          </a:stretch>
        </p:blipFill>
        <p:spPr>
          <a:xfrm>
            <a:off x="3523762" y="2421793"/>
            <a:ext cx="780562" cy="780562"/>
          </a:xfrm>
          <a:prstGeom prst="rect">
            <a:avLst/>
          </a:prstGeom>
        </p:spPr>
      </p:pic>
      <p:sp>
        <p:nvSpPr>
          <p:cNvPr id="103" name="TextBox 102"/>
          <p:cNvSpPr txBox="1"/>
          <p:nvPr/>
        </p:nvSpPr>
        <p:spPr>
          <a:xfrm>
            <a:off x="3276600" y="1600200"/>
            <a:ext cx="1180461" cy="369332"/>
          </a:xfrm>
          <a:prstGeom prst="rect">
            <a:avLst/>
          </a:prstGeom>
          <a:noFill/>
        </p:spPr>
        <p:txBody>
          <a:bodyPr wrap="none" lIns="0" tIns="0" rIns="0" bIns="0" rtlCol="0">
            <a:spAutoFit/>
          </a:bodyPr>
          <a:lstStyle/>
          <a:p>
            <a:r>
              <a:rPr lang="en-US" sz="2400" dirty="0" smtClean="0">
                <a:solidFill>
                  <a:schemeClr val="accent3">
                    <a:lumMod val="50000"/>
                  </a:schemeClr>
                </a:solidFill>
              </a:rPr>
              <a:t>Graphite</a:t>
            </a:r>
          </a:p>
        </p:txBody>
      </p:sp>
      <p:sp>
        <p:nvSpPr>
          <p:cNvPr id="104" name="TextBox 103"/>
          <p:cNvSpPr txBox="1"/>
          <p:nvPr/>
        </p:nvSpPr>
        <p:spPr>
          <a:xfrm>
            <a:off x="6781800" y="1600200"/>
            <a:ext cx="958045"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Nagios</a:t>
            </a:r>
            <a:endParaRPr lang="en-US" sz="2400" dirty="0" smtClean="0">
              <a:solidFill>
                <a:schemeClr val="accent3">
                  <a:lumMod val="50000"/>
                </a:schemeClr>
              </a:solidFill>
            </a:endParaRPr>
          </a:p>
        </p:txBody>
      </p:sp>
      <p:sp>
        <p:nvSpPr>
          <p:cNvPr id="105" name="TextBox 104"/>
          <p:cNvSpPr txBox="1"/>
          <p:nvPr/>
        </p:nvSpPr>
        <p:spPr>
          <a:xfrm>
            <a:off x="8839200" y="2590800"/>
            <a:ext cx="684082" cy="369332"/>
          </a:xfrm>
          <a:prstGeom prst="rect">
            <a:avLst/>
          </a:prstGeom>
          <a:noFill/>
        </p:spPr>
        <p:txBody>
          <a:bodyPr wrap="none" lIns="0" tIns="0" rIns="0" bIns="0" rtlCol="0">
            <a:spAutoFit/>
          </a:bodyPr>
          <a:lstStyle/>
          <a:p>
            <a:r>
              <a:rPr lang="en-US" sz="2400" dirty="0" smtClean="0">
                <a:solidFill>
                  <a:schemeClr val="accent3">
                    <a:lumMod val="50000"/>
                  </a:schemeClr>
                </a:solidFill>
              </a:rPr>
              <a:t>Rails </a:t>
            </a:r>
          </a:p>
        </p:txBody>
      </p:sp>
      <p:sp>
        <p:nvSpPr>
          <p:cNvPr id="106" name="TextBox 105"/>
          <p:cNvSpPr txBox="1"/>
          <p:nvPr/>
        </p:nvSpPr>
        <p:spPr>
          <a:xfrm>
            <a:off x="6781800" y="3581400"/>
            <a:ext cx="150522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Memcache</a:t>
            </a:r>
            <a:endParaRPr lang="en-US" sz="2400" dirty="0" smtClean="0">
              <a:solidFill>
                <a:schemeClr val="accent3">
                  <a:lumMod val="50000"/>
                </a:schemeClr>
              </a:solidFill>
            </a:endParaRPr>
          </a:p>
        </p:txBody>
      </p:sp>
      <p:sp>
        <p:nvSpPr>
          <p:cNvPr id="107" name="TextBox 106"/>
          <p:cNvSpPr txBox="1"/>
          <p:nvPr/>
        </p:nvSpPr>
        <p:spPr>
          <a:xfrm>
            <a:off x="6781800" y="4648200"/>
            <a:ext cx="2223866"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Slaves</a:t>
            </a:r>
          </a:p>
        </p:txBody>
      </p:sp>
      <p:sp>
        <p:nvSpPr>
          <p:cNvPr id="108" name="TextBox 107"/>
          <p:cNvSpPr txBox="1"/>
          <p:nvPr/>
        </p:nvSpPr>
        <p:spPr>
          <a:xfrm>
            <a:off x="6781800" y="5638800"/>
            <a:ext cx="224420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Master</a:t>
            </a:r>
          </a:p>
        </p:txBody>
      </p:sp>
    </p:spTree>
    <p:extLst>
      <p:ext uri="{BB962C8B-B14F-4D97-AF65-F5344CB8AC3E}">
        <p14:creationId xmlns:p14="http://schemas.microsoft.com/office/powerpoint/2010/main" val="409267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err="1"/>
              <a:t>kitchen@localhost's</a:t>
            </a:r>
            <a:r>
              <a:rPr lang="en-US" sz="2600" dirty="0"/>
              <a:t> password</a:t>
            </a:r>
            <a:r>
              <a:rPr lang="en-US" sz="2600" dirty="0" smtClean="0"/>
              <a:t>:</a:t>
            </a:r>
            <a:endParaRPr lang="en-US" sz="2600" dirty="0"/>
          </a:p>
        </p:txBody>
      </p:sp>
      <p:sp>
        <p:nvSpPr>
          <p:cNvPr id="4" name="Title 3"/>
          <p:cNvSpPr>
            <a:spLocks noGrp="1"/>
          </p:cNvSpPr>
          <p:nvPr>
            <p:ph type="title"/>
          </p:nvPr>
        </p:nvSpPr>
        <p:spPr/>
        <p:txBody>
          <a:bodyPr/>
          <a:lstStyle/>
          <a:p>
            <a:r>
              <a:rPr lang="en-US" dirty="0"/>
              <a:t>Login to the kitchen</a:t>
            </a:r>
          </a:p>
        </p:txBody>
      </p:sp>
      <p:sp>
        <p:nvSpPr>
          <p:cNvPr id="6" name="Content Placeholder 5"/>
          <p:cNvSpPr>
            <a:spLocks noGrp="1"/>
          </p:cNvSpPr>
          <p:nvPr>
            <p:ph sz="quarter" idx="12"/>
          </p:nvPr>
        </p:nvSpPr>
        <p:spPr/>
        <p:txBody>
          <a:bodyPr>
            <a:normAutofit fontScale="92500" lnSpcReduction="10000"/>
          </a:bodyPr>
          <a:lstStyle/>
          <a:p>
            <a:r>
              <a:rPr lang="en-US" dirty="0" smtClean="0"/>
              <a:t>kitchen login</a:t>
            </a:r>
            <a:endParaRPr lang="en-US" dirty="0"/>
          </a:p>
        </p:txBody>
      </p:sp>
      <p:sp>
        <p:nvSpPr>
          <p:cNvPr id="2" name="TextBox 1"/>
          <p:cNvSpPr txBox="1"/>
          <p:nvPr/>
        </p:nvSpPr>
        <p:spPr>
          <a:xfrm>
            <a:off x="6350000" y="2079625"/>
            <a:ext cx="975177" cy="369332"/>
          </a:xfrm>
          <a:prstGeom prst="rect">
            <a:avLst/>
          </a:prstGeom>
          <a:solidFill>
            <a:schemeClr val="bg1"/>
          </a:solidFill>
        </p:spPr>
        <p:txBody>
          <a:bodyPr wrap="none" lIns="0" tIns="0" rIns="0" bIns="0" rtlCol="0">
            <a:spAutoFit/>
          </a:bodyPr>
          <a:lstStyle/>
          <a:p>
            <a:r>
              <a:rPr lang="en-US" sz="2400" dirty="0" smtClean="0">
                <a:solidFill>
                  <a:schemeClr val="accent3">
                    <a:lumMod val="50000"/>
                  </a:schemeClr>
                </a:solidFill>
              </a:rPr>
              <a:t>kitchen</a:t>
            </a:r>
          </a:p>
        </p:txBody>
      </p:sp>
    </p:spTree>
    <p:extLst>
      <p:ext uri="{BB962C8B-B14F-4D97-AF65-F5344CB8AC3E}">
        <p14:creationId xmlns:p14="http://schemas.microsoft.com/office/powerpoint/2010/main" val="2634806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err="1"/>
              <a:t>kitchen@localhost's</a:t>
            </a:r>
            <a:r>
              <a:rPr lang="en-US" sz="2600" dirty="0"/>
              <a:t> password:</a:t>
            </a:r>
          </a:p>
          <a:p>
            <a:r>
              <a:rPr lang="en-US" sz="2600" dirty="0"/>
              <a:t>Last login: Wed Sep 24 04:30:29 2014 from 172.17.42.1</a:t>
            </a:r>
          </a:p>
        </p:txBody>
      </p:sp>
      <p:sp>
        <p:nvSpPr>
          <p:cNvPr id="4" name="Title 3"/>
          <p:cNvSpPr>
            <a:spLocks noGrp="1"/>
          </p:cNvSpPr>
          <p:nvPr>
            <p:ph type="title"/>
          </p:nvPr>
        </p:nvSpPr>
        <p:spPr/>
        <p:txBody>
          <a:bodyPr/>
          <a:lstStyle/>
          <a:p>
            <a:r>
              <a:rPr lang="en-US" dirty="0"/>
              <a:t>Login to the kitchen</a:t>
            </a:r>
          </a:p>
        </p:txBody>
      </p:sp>
      <p:sp>
        <p:nvSpPr>
          <p:cNvPr id="6" name="Content Placeholder 5"/>
          <p:cNvSpPr>
            <a:spLocks noGrp="1"/>
          </p:cNvSpPr>
          <p:nvPr>
            <p:ph sz="quarter" idx="12"/>
          </p:nvPr>
        </p:nvSpPr>
        <p:spPr/>
        <p:txBody>
          <a:bodyPr>
            <a:normAutofit fontScale="92500" lnSpcReduction="10000"/>
          </a:bodyPr>
          <a:lstStyle/>
          <a:p>
            <a:r>
              <a:rPr lang="en-US" dirty="0" smtClean="0"/>
              <a:t>kitchen login</a:t>
            </a:r>
            <a:endParaRPr lang="en-US" dirty="0"/>
          </a:p>
        </p:txBody>
      </p:sp>
      <p:sp>
        <p:nvSpPr>
          <p:cNvPr id="2" name="TextBox 1"/>
          <p:cNvSpPr txBox="1"/>
          <p:nvPr/>
        </p:nvSpPr>
        <p:spPr>
          <a:xfrm>
            <a:off x="6350000" y="2079625"/>
            <a:ext cx="975177" cy="369332"/>
          </a:xfrm>
          <a:prstGeom prst="rect">
            <a:avLst/>
          </a:prstGeom>
          <a:solidFill>
            <a:schemeClr val="bg1"/>
          </a:solidFill>
        </p:spPr>
        <p:txBody>
          <a:bodyPr wrap="none" lIns="0" tIns="0" rIns="0" bIns="0" rtlCol="0">
            <a:spAutoFit/>
          </a:bodyPr>
          <a:lstStyle/>
          <a:p>
            <a:r>
              <a:rPr lang="en-US" sz="2400" dirty="0" smtClean="0">
                <a:solidFill>
                  <a:schemeClr val="accent3">
                    <a:lumMod val="50000"/>
                  </a:schemeClr>
                </a:solidFill>
              </a:rPr>
              <a:t>kitchen</a:t>
            </a:r>
          </a:p>
        </p:txBody>
      </p:sp>
    </p:spTree>
    <p:extLst>
      <p:ext uri="{BB962C8B-B14F-4D97-AF65-F5344CB8AC3E}">
        <p14:creationId xmlns:p14="http://schemas.microsoft.com/office/powerpoint/2010/main" val="1185422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login</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Tree>
    <p:extLst>
      <p:ext uri="{BB962C8B-B14F-4D97-AF65-F5344CB8AC3E}">
        <p14:creationId xmlns:p14="http://schemas.microsoft.com/office/powerpoint/2010/main" val="2344805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login</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
        <p:nvSpPr>
          <p:cNvPr id="2" name="TextBox 1"/>
          <p:cNvSpPr txBox="1"/>
          <p:nvPr/>
        </p:nvSpPr>
        <p:spPr>
          <a:xfrm>
            <a:off x="2652888" y="5037666"/>
            <a:ext cx="6547556" cy="369332"/>
          </a:xfrm>
          <a:prstGeom prst="rect">
            <a:avLst/>
          </a:prstGeom>
          <a:solidFill>
            <a:schemeClr val="tx1"/>
          </a:solidFill>
          <a:ln>
            <a:solidFill>
              <a:schemeClr val="tx1"/>
            </a:solidFill>
            <a:prstDash val="dash"/>
          </a:ln>
        </p:spPr>
        <p:txBody>
          <a:bodyPr wrap="square" lIns="0" tIns="0" rIns="0" bIns="0" rtlCol="0">
            <a:spAutoFit/>
          </a:bodyPr>
          <a:lstStyle/>
          <a:p>
            <a:r>
              <a:rPr lang="pt-BR" sz="2400" dirty="0">
                <a:solidFill>
                  <a:schemeClr val="bg1"/>
                </a:solidFill>
              </a:rPr>
              <a:t>[chef@ip-172-31-44-173 apache]</a:t>
            </a:r>
            <a:r>
              <a:rPr lang="pt-BR" sz="2400" dirty="0" smtClean="0">
                <a:solidFill>
                  <a:schemeClr val="bg1"/>
                </a:solidFill>
              </a:rPr>
              <a:t>$ </a:t>
            </a:r>
            <a:r>
              <a:rPr lang="pt-BR" sz="2400" dirty="0" err="1" smtClean="0">
                <a:solidFill>
                  <a:schemeClr val="bg1"/>
                </a:solidFill>
              </a:rPr>
              <a:t>kitchen</a:t>
            </a:r>
            <a:r>
              <a:rPr lang="pt-BR" sz="2400" dirty="0" smtClean="0">
                <a:solidFill>
                  <a:schemeClr val="bg1"/>
                </a:solidFill>
              </a:rPr>
              <a:t> </a:t>
            </a:r>
            <a:r>
              <a:rPr lang="pt-BR" sz="2400" dirty="0" err="1" smtClean="0">
                <a:solidFill>
                  <a:schemeClr val="bg1"/>
                </a:solidFill>
              </a:rPr>
              <a:t>login</a:t>
            </a:r>
            <a:endParaRPr lang="en-US" sz="2400" dirty="0" err="1" smtClean="0">
              <a:solidFill>
                <a:schemeClr val="bg1"/>
              </a:solidFill>
            </a:endParaRPr>
          </a:p>
        </p:txBody>
      </p:sp>
    </p:spTree>
    <p:extLst>
      <p:ext uri="{BB962C8B-B14F-4D97-AF65-F5344CB8AC3E}">
        <p14:creationId xmlns:p14="http://schemas.microsoft.com/office/powerpoint/2010/main" val="2952612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login</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
        <p:nvSpPr>
          <p:cNvPr id="2" name="TextBox 1"/>
          <p:cNvSpPr txBox="1"/>
          <p:nvPr/>
        </p:nvSpPr>
        <p:spPr>
          <a:xfrm>
            <a:off x="2652888" y="5037666"/>
            <a:ext cx="6547556" cy="369332"/>
          </a:xfrm>
          <a:prstGeom prst="rect">
            <a:avLst/>
          </a:prstGeom>
          <a:solidFill>
            <a:schemeClr val="tx1"/>
          </a:solidFill>
          <a:ln>
            <a:solidFill>
              <a:schemeClr val="tx1"/>
            </a:solidFill>
            <a:prstDash val="dash"/>
          </a:ln>
        </p:spPr>
        <p:txBody>
          <a:bodyPr wrap="square" lIns="0" tIns="0" rIns="0" bIns="0" rtlCol="0">
            <a:spAutoFit/>
          </a:bodyPr>
          <a:lstStyle/>
          <a:p>
            <a:r>
              <a:rPr lang="pt-BR" sz="2400" dirty="0">
                <a:solidFill>
                  <a:schemeClr val="bg1"/>
                </a:solidFill>
              </a:rPr>
              <a:t>[chef@ip-172-31-44-173 apache]</a:t>
            </a:r>
            <a:r>
              <a:rPr lang="pt-BR" sz="2400" dirty="0" smtClean="0">
                <a:solidFill>
                  <a:schemeClr val="bg1"/>
                </a:solidFill>
              </a:rPr>
              <a:t>$ </a:t>
            </a:r>
            <a:r>
              <a:rPr lang="pt-BR" sz="2400" dirty="0" err="1" smtClean="0">
                <a:solidFill>
                  <a:schemeClr val="bg1"/>
                </a:solidFill>
              </a:rPr>
              <a:t>kitchen</a:t>
            </a:r>
            <a:r>
              <a:rPr lang="pt-BR" sz="2400" dirty="0" smtClean="0">
                <a:solidFill>
                  <a:schemeClr val="bg1"/>
                </a:solidFill>
              </a:rPr>
              <a:t> </a:t>
            </a:r>
            <a:r>
              <a:rPr lang="pt-BR" sz="2400" dirty="0" err="1" smtClean="0">
                <a:solidFill>
                  <a:schemeClr val="bg1"/>
                </a:solidFill>
              </a:rPr>
              <a:t>login</a:t>
            </a:r>
            <a:endParaRPr lang="en-US" sz="2400" dirty="0" err="1" smtClean="0">
              <a:solidFill>
                <a:schemeClr val="bg1"/>
              </a:solidFill>
            </a:endParaRPr>
          </a:p>
        </p:txBody>
      </p:sp>
      <p:cxnSp>
        <p:nvCxnSpPr>
          <p:cNvPr id="4" name="Straight Arrow Connector 3"/>
          <p:cNvCxnSpPr/>
          <p:nvPr/>
        </p:nvCxnSpPr>
        <p:spPr>
          <a:xfrm flipV="1">
            <a:off x="8015111" y="3344333"/>
            <a:ext cx="0" cy="1636889"/>
          </a:xfrm>
          <a:prstGeom prst="straightConnector1">
            <a:avLst/>
          </a:prstGeom>
          <a:ln w="50800">
            <a:solidFill>
              <a:schemeClr val="bg1"/>
            </a:solidFill>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071555" y="4092223"/>
            <a:ext cx="478947" cy="369332"/>
          </a:xfrm>
          <a:prstGeom prst="rect">
            <a:avLst/>
          </a:prstGeom>
          <a:noFill/>
        </p:spPr>
        <p:txBody>
          <a:bodyPr wrap="none" lIns="0" tIns="0" rIns="0" bIns="0" rtlCol="0">
            <a:spAutoFit/>
          </a:bodyPr>
          <a:lstStyle/>
          <a:p>
            <a:r>
              <a:rPr lang="en-US" sz="2400" dirty="0" err="1" smtClean="0">
                <a:solidFill>
                  <a:srgbClr val="FFFFFF"/>
                </a:solidFill>
              </a:rPr>
              <a:t>ssh</a:t>
            </a:r>
            <a:endParaRPr lang="en-US" sz="2400" dirty="0" smtClean="0">
              <a:solidFill>
                <a:srgbClr val="FFFFFF"/>
              </a:solidFill>
            </a:endParaRPr>
          </a:p>
        </p:txBody>
      </p:sp>
    </p:spTree>
    <p:extLst>
      <p:ext uri="{BB962C8B-B14F-4D97-AF65-F5344CB8AC3E}">
        <p14:creationId xmlns:p14="http://schemas.microsoft.com/office/powerpoint/2010/main" val="346160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login</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
        <p:nvSpPr>
          <p:cNvPr id="2" name="TextBox 1"/>
          <p:cNvSpPr txBox="1"/>
          <p:nvPr/>
        </p:nvSpPr>
        <p:spPr>
          <a:xfrm>
            <a:off x="2652888" y="5037666"/>
            <a:ext cx="6547556" cy="369332"/>
          </a:xfrm>
          <a:prstGeom prst="rect">
            <a:avLst/>
          </a:prstGeom>
          <a:solidFill>
            <a:schemeClr val="tx1"/>
          </a:solidFill>
          <a:ln>
            <a:solidFill>
              <a:schemeClr val="tx1"/>
            </a:solidFill>
            <a:prstDash val="dash"/>
          </a:ln>
        </p:spPr>
        <p:txBody>
          <a:bodyPr wrap="square" lIns="0" tIns="0" rIns="0" bIns="0" rtlCol="0">
            <a:spAutoFit/>
          </a:bodyPr>
          <a:lstStyle/>
          <a:p>
            <a:r>
              <a:rPr lang="pt-BR" sz="2400" dirty="0">
                <a:solidFill>
                  <a:schemeClr val="bg1"/>
                </a:solidFill>
              </a:rPr>
              <a:t>[chef@ip-172-31-44-173 apache]</a:t>
            </a:r>
            <a:r>
              <a:rPr lang="pt-BR" sz="2400" dirty="0" smtClean="0">
                <a:solidFill>
                  <a:schemeClr val="bg1"/>
                </a:solidFill>
              </a:rPr>
              <a:t>$ </a:t>
            </a:r>
            <a:r>
              <a:rPr lang="pt-BR" sz="2400" dirty="0" err="1" smtClean="0">
                <a:solidFill>
                  <a:schemeClr val="bg1"/>
                </a:solidFill>
              </a:rPr>
              <a:t>kitchen</a:t>
            </a:r>
            <a:r>
              <a:rPr lang="pt-BR" sz="2400" dirty="0" smtClean="0">
                <a:solidFill>
                  <a:schemeClr val="bg1"/>
                </a:solidFill>
              </a:rPr>
              <a:t> </a:t>
            </a:r>
            <a:r>
              <a:rPr lang="pt-BR" sz="2400" dirty="0" err="1" smtClean="0">
                <a:solidFill>
                  <a:schemeClr val="bg1"/>
                </a:solidFill>
              </a:rPr>
              <a:t>login</a:t>
            </a:r>
            <a:endParaRPr lang="en-US" sz="2400" dirty="0" err="1" smtClean="0">
              <a:solidFill>
                <a:schemeClr val="bg1"/>
              </a:solidFill>
            </a:endParaRPr>
          </a:p>
        </p:txBody>
      </p:sp>
      <p:sp>
        <p:nvSpPr>
          <p:cNvPr id="9" name="TextBox 8"/>
          <p:cNvSpPr txBox="1"/>
          <p:nvPr/>
        </p:nvSpPr>
        <p:spPr>
          <a:xfrm>
            <a:off x="5175956" y="2847620"/>
            <a:ext cx="4151490" cy="369332"/>
          </a:xfrm>
          <a:prstGeom prst="rect">
            <a:avLst/>
          </a:prstGeom>
          <a:solidFill>
            <a:schemeClr val="tx1"/>
          </a:solidFill>
          <a:ln>
            <a:solidFill>
              <a:schemeClr val="tx1"/>
            </a:solidFill>
            <a:prstDash val="dash"/>
          </a:ln>
        </p:spPr>
        <p:txBody>
          <a:bodyPr wrap="square" lIns="0" tIns="0" rIns="0" bIns="0" rtlCol="0">
            <a:spAutoFit/>
          </a:bodyPr>
          <a:lstStyle/>
          <a:p>
            <a:r>
              <a:rPr lang="de-DE" sz="2400" dirty="0">
                <a:solidFill>
                  <a:schemeClr val="bg1"/>
                </a:solidFill>
              </a:rPr>
              <a:t>[kitchen@5379d310dc59 ~]$</a:t>
            </a:r>
            <a:endParaRPr lang="en-US" sz="2400" dirty="0" err="1" smtClean="0">
              <a:solidFill>
                <a:schemeClr val="bg1"/>
              </a:solidFill>
            </a:endParaRPr>
          </a:p>
        </p:txBody>
      </p:sp>
      <p:cxnSp>
        <p:nvCxnSpPr>
          <p:cNvPr id="4" name="Straight Arrow Connector 3"/>
          <p:cNvCxnSpPr/>
          <p:nvPr/>
        </p:nvCxnSpPr>
        <p:spPr>
          <a:xfrm flipV="1">
            <a:off x="8015111" y="3344333"/>
            <a:ext cx="0" cy="1636889"/>
          </a:xfrm>
          <a:prstGeom prst="straightConnector1">
            <a:avLst/>
          </a:prstGeom>
          <a:ln w="50800">
            <a:solidFill>
              <a:schemeClr val="bg1"/>
            </a:solidFill>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071555" y="4092223"/>
            <a:ext cx="478947" cy="369332"/>
          </a:xfrm>
          <a:prstGeom prst="rect">
            <a:avLst/>
          </a:prstGeom>
          <a:noFill/>
        </p:spPr>
        <p:txBody>
          <a:bodyPr wrap="none" lIns="0" tIns="0" rIns="0" bIns="0" rtlCol="0">
            <a:spAutoFit/>
          </a:bodyPr>
          <a:lstStyle/>
          <a:p>
            <a:r>
              <a:rPr lang="en-US" sz="2400" dirty="0" err="1" smtClean="0">
                <a:solidFill>
                  <a:srgbClr val="FFFFFF"/>
                </a:solidFill>
              </a:rPr>
              <a:t>ssh</a:t>
            </a:r>
            <a:endParaRPr lang="en-US" sz="2400" dirty="0" smtClean="0">
              <a:solidFill>
                <a:srgbClr val="FFFFFF"/>
              </a:solidFill>
            </a:endParaRPr>
          </a:p>
        </p:txBody>
      </p:sp>
    </p:spTree>
    <p:extLst>
      <p:ext uri="{BB962C8B-B14F-4D97-AF65-F5344CB8AC3E}">
        <p14:creationId xmlns:p14="http://schemas.microsoft.com/office/powerpoint/2010/main" val="24359880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client success status</a:t>
            </a:r>
            <a:endParaRPr lang="en-US" dirty="0"/>
          </a:p>
        </p:txBody>
      </p:sp>
      <p:sp>
        <p:nvSpPr>
          <p:cNvPr id="3" name="Text Placeholder 2"/>
          <p:cNvSpPr>
            <a:spLocks noGrp="1"/>
          </p:cNvSpPr>
          <p:nvPr>
            <p:ph type="body" sz="quarter" idx="10"/>
          </p:nvPr>
        </p:nvSpPr>
        <p:spPr/>
        <p:txBody>
          <a:bodyPr/>
          <a:lstStyle/>
          <a:p>
            <a:r>
              <a:rPr lang="en-US" dirty="0" smtClean="0"/>
              <a:t>Requirements to verify chef-client success:</a:t>
            </a:r>
          </a:p>
          <a:p>
            <a:pPr lvl="1"/>
            <a:r>
              <a:rPr lang="en-US" dirty="0"/>
              <a:t>A target server running the same OS as production</a:t>
            </a:r>
          </a:p>
          <a:p>
            <a:pPr lvl="1"/>
            <a:r>
              <a:rPr lang="en-US" dirty="0" smtClean="0"/>
              <a:t>A chef-client with access to the cookbook</a:t>
            </a:r>
          </a:p>
        </p:txBody>
      </p:sp>
    </p:spTree>
    <p:extLst>
      <p:ext uri="{BB962C8B-B14F-4D97-AF65-F5344CB8AC3E}">
        <p14:creationId xmlns:p14="http://schemas.microsoft.com/office/powerpoint/2010/main" val="776902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 Apply our policy</a:t>
            </a:r>
            <a:endParaRPr lang="en-US" dirty="0"/>
          </a:p>
        </p:txBody>
      </p:sp>
      <p:sp>
        <p:nvSpPr>
          <p:cNvPr id="3" name="Text Placeholder 2"/>
          <p:cNvSpPr>
            <a:spLocks noGrp="1"/>
          </p:cNvSpPr>
          <p:nvPr>
            <p:ph type="body" sz="quarter" idx="10"/>
          </p:nvPr>
        </p:nvSpPr>
        <p:spPr/>
        <p:txBody>
          <a:bodyPr/>
          <a:lstStyle/>
          <a:p>
            <a:r>
              <a:rPr lang="en-US" b="1" dirty="0" smtClean="0"/>
              <a:t>Problem: </a:t>
            </a:r>
            <a:r>
              <a:rPr lang="en-US" dirty="0" smtClean="0"/>
              <a:t>We have not applied our policy to the test environment.</a:t>
            </a:r>
          </a:p>
          <a:p>
            <a:r>
              <a:rPr lang="en-US" b="1" dirty="0" smtClean="0"/>
              <a:t>Success Criteria: </a:t>
            </a:r>
            <a:r>
              <a:rPr lang="en-US" dirty="0" smtClean="0"/>
              <a:t>The default apache recipe will be applied in the test environment</a:t>
            </a:r>
            <a:endParaRPr lang="en-US" b="1" dirty="0"/>
          </a:p>
        </p:txBody>
      </p:sp>
    </p:spTree>
    <p:extLst>
      <p:ext uri="{BB962C8B-B14F-4D97-AF65-F5344CB8AC3E}">
        <p14:creationId xmlns:p14="http://schemas.microsoft.com/office/powerpoint/2010/main" val="2297682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dirty="0"/>
              <a:t>logout</a:t>
            </a:r>
          </a:p>
          <a:p>
            <a:r>
              <a:rPr lang="en-US" dirty="0"/>
              <a:t>Connection to </a:t>
            </a:r>
            <a:r>
              <a:rPr lang="en-US" dirty="0" err="1"/>
              <a:t>localhost</a:t>
            </a:r>
            <a:r>
              <a:rPr lang="en-US" dirty="0"/>
              <a:t> closed.</a:t>
            </a:r>
          </a:p>
        </p:txBody>
      </p:sp>
      <p:sp>
        <p:nvSpPr>
          <p:cNvPr id="3" name="Title 2"/>
          <p:cNvSpPr>
            <a:spLocks noGrp="1"/>
          </p:cNvSpPr>
          <p:nvPr>
            <p:ph type="title"/>
          </p:nvPr>
        </p:nvSpPr>
        <p:spPr/>
        <p:txBody>
          <a:bodyPr/>
          <a:lstStyle/>
          <a:p>
            <a:r>
              <a:rPr lang="en-US" dirty="0" smtClean="0"/>
              <a:t>Leave the kitchen</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exit</a:t>
            </a:r>
            <a:endParaRPr lang="en-US" dirty="0"/>
          </a:p>
        </p:txBody>
      </p:sp>
    </p:spTree>
    <p:extLst>
      <p:ext uri="{BB962C8B-B14F-4D97-AF65-F5344CB8AC3E}">
        <p14:creationId xmlns:p14="http://schemas.microsoft.com/office/powerpoint/2010/main" val="979868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Go to the right place</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cd ~/chef-repo/cookbooks/apache</a:t>
            </a:r>
            <a:endParaRPr lang="en-US" dirty="0"/>
          </a:p>
        </p:txBody>
      </p:sp>
    </p:spTree>
    <p:extLst>
      <p:ext uri="{BB962C8B-B14F-4D97-AF65-F5344CB8AC3E}">
        <p14:creationId xmlns:p14="http://schemas.microsoft.com/office/powerpoint/2010/main" val="1121312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Compliance Mandate!</a:t>
            </a:r>
            <a:endParaRPr lang="en-US" dirty="0"/>
          </a:p>
        </p:txBody>
      </p:sp>
      <p:pic>
        <p:nvPicPr>
          <p:cNvPr id="5" name="Picture 4"/>
          <p:cNvPicPr>
            <a:picLocks noChangeAspect="1"/>
          </p:cNvPicPr>
          <p:nvPr/>
        </p:nvPicPr>
        <p:blipFill>
          <a:blip r:embed="rId2"/>
          <a:stretch>
            <a:fillRect/>
          </a:stretch>
        </p:blipFill>
        <p:spPr>
          <a:xfrm>
            <a:off x="5718908" y="3402623"/>
            <a:ext cx="780562" cy="780562"/>
          </a:xfrm>
          <a:prstGeom prst="rect">
            <a:avLst/>
          </a:prstGeom>
        </p:spPr>
      </p:pic>
      <p:pic>
        <p:nvPicPr>
          <p:cNvPr id="9" name="Picture 8"/>
          <p:cNvPicPr>
            <a:picLocks noChangeAspect="1"/>
          </p:cNvPicPr>
          <p:nvPr/>
        </p:nvPicPr>
        <p:blipFill>
          <a:blip r:embed="rId2"/>
          <a:stretch>
            <a:fillRect/>
          </a:stretch>
        </p:blipFill>
        <p:spPr>
          <a:xfrm>
            <a:off x="5715000" y="4395177"/>
            <a:ext cx="780562" cy="780562"/>
          </a:xfrm>
          <a:prstGeom prst="rect">
            <a:avLst/>
          </a:prstGeom>
        </p:spPr>
      </p:pic>
      <p:pic>
        <p:nvPicPr>
          <p:cNvPr id="10" name="Picture 9"/>
          <p:cNvPicPr>
            <a:picLocks noChangeAspect="1"/>
          </p:cNvPicPr>
          <p:nvPr/>
        </p:nvPicPr>
        <p:blipFill>
          <a:blip r:embed="rId2"/>
          <a:stretch>
            <a:fillRect/>
          </a:stretch>
        </p:blipFill>
        <p:spPr>
          <a:xfrm>
            <a:off x="5715000" y="2421793"/>
            <a:ext cx="780562" cy="780562"/>
          </a:xfrm>
          <a:prstGeom prst="rect">
            <a:avLst/>
          </a:prstGeom>
        </p:spPr>
      </p:pic>
      <p:pic>
        <p:nvPicPr>
          <p:cNvPr id="11" name="Picture 10"/>
          <p:cNvPicPr>
            <a:picLocks noChangeAspect="1"/>
          </p:cNvPicPr>
          <p:nvPr/>
        </p:nvPicPr>
        <p:blipFill>
          <a:blip r:embed="rId2"/>
          <a:stretch>
            <a:fillRect/>
          </a:stretch>
        </p:blipFill>
        <p:spPr>
          <a:xfrm>
            <a:off x="5734538" y="1405792"/>
            <a:ext cx="780562" cy="780562"/>
          </a:xfrm>
          <a:prstGeom prst="rect">
            <a:avLst/>
          </a:prstGeom>
        </p:spPr>
      </p:pic>
      <p:pic>
        <p:nvPicPr>
          <p:cNvPr id="12" name="Picture 11"/>
          <p:cNvPicPr>
            <a:picLocks noChangeAspect="1"/>
          </p:cNvPicPr>
          <p:nvPr/>
        </p:nvPicPr>
        <p:blipFill>
          <a:blip r:embed="rId2"/>
          <a:stretch>
            <a:fillRect/>
          </a:stretch>
        </p:blipFill>
        <p:spPr>
          <a:xfrm>
            <a:off x="5715000" y="5391638"/>
            <a:ext cx="780562" cy="780562"/>
          </a:xfrm>
          <a:prstGeom prst="rect">
            <a:avLst/>
          </a:prstGeom>
        </p:spPr>
      </p:pic>
      <p:pic>
        <p:nvPicPr>
          <p:cNvPr id="18" name="Picture 17"/>
          <p:cNvPicPr>
            <a:picLocks noChangeAspect="1"/>
          </p:cNvPicPr>
          <p:nvPr/>
        </p:nvPicPr>
        <p:blipFill>
          <a:blip r:embed="rId2"/>
          <a:stretch>
            <a:fillRect/>
          </a:stretch>
        </p:blipFill>
        <p:spPr>
          <a:xfrm>
            <a:off x="4632570" y="3402623"/>
            <a:ext cx="780562" cy="780562"/>
          </a:xfrm>
          <a:prstGeom prst="rect">
            <a:avLst/>
          </a:prstGeom>
        </p:spPr>
      </p:pic>
      <p:pic>
        <p:nvPicPr>
          <p:cNvPr id="19" name="Picture 18"/>
          <p:cNvPicPr>
            <a:picLocks noChangeAspect="1"/>
          </p:cNvPicPr>
          <p:nvPr/>
        </p:nvPicPr>
        <p:blipFill>
          <a:blip r:embed="rId2"/>
          <a:stretch>
            <a:fillRect/>
          </a:stretch>
        </p:blipFill>
        <p:spPr>
          <a:xfrm>
            <a:off x="4628662" y="4395177"/>
            <a:ext cx="780562" cy="780562"/>
          </a:xfrm>
          <a:prstGeom prst="rect">
            <a:avLst/>
          </a:prstGeom>
        </p:spPr>
      </p:pic>
      <p:pic>
        <p:nvPicPr>
          <p:cNvPr id="20" name="Picture 19"/>
          <p:cNvPicPr>
            <a:picLocks noChangeAspect="1"/>
          </p:cNvPicPr>
          <p:nvPr/>
        </p:nvPicPr>
        <p:blipFill>
          <a:blip r:embed="rId2"/>
          <a:stretch>
            <a:fillRect/>
          </a:stretch>
        </p:blipFill>
        <p:spPr>
          <a:xfrm>
            <a:off x="4628662" y="2421793"/>
            <a:ext cx="780562" cy="780562"/>
          </a:xfrm>
          <a:prstGeom prst="rect">
            <a:avLst/>
          </a:prstGeom>
        </p:spPr>
      </p:pic>
      <p:pic>
        <p:nvPicPr>
          <p:cNvPr id="21" name="Picture 20"/>
          <p:cNvPicPr>
            <a:picLocks noChangeAspect="1"/>
          </p:cNvPicPr>
          <p:nvPr/>
        </p:nvPicPr>
        <p:blipFill>
          <a:blip r:embed="rId2"/>
          <a:stretch>
            <a:fillRect/>
          </a:stretch>
        </p:blipFill>
        <p:spPr>
          <a:xfrm>
            <a:off x="4648200" y="1405792"/>
            <a:ext cx="780562" cy="780562"/>
          </a:xfrm>
          <a:prstGeom prst="rect">
            <a:avLst/>
          </a:prstGeom>
        </p:spPr>
      </p:pic>
      <p:pic>
        <p:nvPicPr>
          <p:cNvPr id="40" name="Picture 39"/>
          <p:cNvPicPr>
            <a:picLocks noChangeAspect="1"/>
          </p:cNvPicPr>
          <p:nvPr/>
        </p:nvPicPr>
        <p:blipFill>
          <a:blip r:embed="rId2"/>
          <a:stretch>
            <a:fillRect/>
          </a:stretch>
        </p:blipFill>
        <p:spPr>
          <a:xfrm>
            <a:off x="6801338" y="2421793"/>
            <a:ext cx="780562" cy="780562"/>
          </a:xfrm>
          <a:prstGeom prst="rect">
            <a:avLst/>
          </a:prstGeom>
        </p:spPr>
      </p:pic>
      <p:pic>
        <p:nvPicPr>
          <p:cNvPr id="50" name="Picture 49"/>
          <p:cNvPicPr>
            <a:picLocks noChangeAspect="1"/>
          </p:cNvPicPr>
          <p:nvPr/>
        </p:nvPicPr>
        <p:blipFill>
          <a:blip r:embed="rId2"/>
          <a:stretch>
            <a:fillRect/>
          </a:stretch>
        </p:blipFill>
        <p:spPr>
          <a:xfrm>
            <a:off x="7868138" y="2421793"/>
            <a:ext cx="780562" cy="780562"/>
          </a:xfrm>
          <a:prstGeom prst="rect">
            <a:avLst/>
          </a:prstGeom>
        </p:spPr>
      </p:pic>
      <p:pic>
        <p:nvPicPr>
          <p:cNvPr id="80" name="Picture 79"/>
          <p:cNvPicPr>
            <a:picLocks noChangeAspect="1"/>
          </p:cNvPicPr>
          <p:nvPr/>
        </p:nvPicPr>
        <p:blipFill>
          <a:blip r:embed="rId2"/>
          <a:stretch>
            <a:fillRect/>
          </a:stretch>
        </p:blipFill>
        <p:spPr>
          <a:xfrm>
            <a:off x="3523762" y="2421793"/>
            <a:ext cx="780562" cy="780562"/>
          </a:xfrm>
          <a:prstGeom prst="rect">
            <a:avLst/>
          </a:prstGeom>
        </p:spPr>
      </p:pic>
      <p:sp>
        <p:nvSpPr>
          <p:cNvPr id="103" name="TextBox 102"/>
          <p:cNvSpPr txBox="1"/>
          <p:nvPr/>
        </p:nvSpPr>
        <p:spPr>
          <a:xfrm>
            <a:off x="3276600" y="1600200"/>
            <a:ext cx="1180461" cy="369332"/>
          </a:xfrm>
          <a:prstGeom prst="rect">
            <a:avLst/>
          </a:prstGeom>
          <a:noFill/>
        </p:spPr>
        <p:txBody>
          <a:bodyPr wrap="none" lIns="0" tIns="0" rIns="0" bIns="0" rtlCol="0">
            <a:spAutoFit/>
          </a:bodyPr>
          <a:lstStyle/>
          <a:p>
            <a:r>
              <a:rPr lang="en-US" sz="2400" dirty="0" smtClean="0">
                <a:solidFill>
                  <a:schemeClr val="accent3">
                    <a:lumMod val="50000"/>
                  </a:schemeClr>
                </a:solidFill>
              </a:rPr>
              <a:t>Graphite</a:t>
            </a:r>
          </a:p>
        </p:txBody>
      </p:sp>
      <p:sp>
        <p:nvSpPr>
          <p:cNvPr id="104" name="TextBox 103"/>
          <p:cNvSpPr txBox="1"/>
          <p:nvPr/>
        </p:nvSpPr>
        <p:spPr>
          <a:xfrm>
            <a:off x="6781800" y="1600200"/>
            <a:ext cx="958045"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Nagios</a:t>
            </a:r>
            <a:endParaRPr lang="en-US" sz="2400" dirty="0" smtClean="0">
              <a:solidFill>
                <a:schemeClr val="accent3">
                  <a:lumMod val="50000"/>
                </a:schemeClr>
              </a:solidFill>
            </a:endParaRPr>
          </a:p>
        </p:txBody>
      </p:sp>
      <p:sp>
        <p:nvSpPr>
          <p:cNvPr id="105" name="TextBox 104"/>
          <p:cNvSpPr txBox="1"/>
          <p:nvPr/>
        </p:nvSpPr>
        <p:spPr>
          <a:xfrm>
            <a:off x="8839200" y="2590800"/>
            <a:ext cx="684082" cy="369332"/>
          </a:xfrm>
          <a:prstGeom prst="rect">
            <a:avLst/>
          </a:prstGeom>
          <a:noFill/>
        </p:spPr>
        <p:txBody>
          <a:bodyPr wrap="none" lIns="0" tIns="0" rIns="0" bIns="0" rtlCol="0">
            <a:spAutoFit/>
          </a:bodyPr>
          <a:lstStyle/>
          <a:p>
            <a:r>
              <a:rPr lang="en-US" sz="2400" dirty="0" smtClean="0">
                <a:solidFill>
                  <a:schemeClr val="accent3">
                    <a:lumMod val="50000"/>
                  </a:schemeClr>
                </a:solidFill>
              </a:rPr>
              <a:t>Rails </a:t>
            </a:r>
          </a:p>
        </p:txBody>
      </p:sp>
      <p:sp>
        <p:nvSpPr>
          <p:cNvPr id="106" name="TextBox 105"/>
          <p:cNvSpPr txBox="1"/>
          <p:nvPr/>
        </p:nvSpPr>
        <p:spPr>
          <a:xfrm>
            <a:off x="6781800" y="3581400"/>
            <a:ext cx="150522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Memcache</a:t>
            </a:r>
            <a:endParaRPr lang="en-US" sz="2400" dirty="0" smtClean="0">
              <a:solidFill>
                <a:schemeClr val="accent3">
                  <a:lumMod val="50000"/>
                </a:schemeClr>
              </a:solidFill>
            </a:endParaRPr>
          </a:p>
        </p:txBody>
      </p:sp>
      <p:sp>
        <p:nvSpPr>
          <p:cNvPr id="107" name="TextBox 106"/>
          <p:cNvSpPr txBox="1"/>
          <p:nvPr/>
        </p:nvSpPr>
        <p:spPr>
          <a:xfrm>
            <a:off x="6781800" y="4648200"/>
            <a:ext cx="2223866"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Slaves</a:t>
            </a:r>
          </a:p>
        </p:txBody>
      </p:sp>
      <p:sp>
        <p:nvSpPr>
          <p:cNvPr id="108" name="TextBox 107"/>
          <p:cNvSpPr txBox="1"/>
          <p:nvPr/>
        </p:nvSpPr>
        <p:spPr>
          <a:xfrm>
            <a:off x="6781800" y="5638800"/>
            <a:ext cx="224420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Master</a:t>
            </a:r>
          </a:p>
        </p:txBody>
      </p:sp>
    </p:spTree>
    <p:extLst>
      <p:ext uri="{BB962C8B-B14F-4D97-AF65-F5344CB8AC3E}">
        <p14:creationId xmlns:p14="http://schemas.microsoft.com/office/powerpoint/2010/main" val="504764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0000" lnSpcReduction="20000"/>
          </a:bodyPr>
          <a:lstStyle/>
          <a:p>
            <a:r>
              <a:rPr lang="en-US" dirty="0"/>
              <a:t>-----&gt; Starting Kitchen (v1.3.1)</a:t>
            </a:r>
          </a:p>
          <a:p>
            <a:r>
              <a:rPr lang="en-US" dirty="0"/>
              <a:t>-----&gt; Converging &lt;default-ubuntu-1204&gt;...</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endParaRPr lang="en-US" dirty="0"/>
          </a:p>
          <a:p>
            <a:r>
              <a:rPr lang="en-US" dirty="0"/>
              <a:t>         to file /</a:t>
            </a:r>
            <a:r>
              <a:rPr lang="en-US" dirty="0" err="1"/>
              <a:t>tmp</a:t>
            </a:r>
            <a:r>
              <a:rPr lang="en-US" dirty="0"/>
              <a:t>/</a:t>
            </a:r>
            <a:r>
              <a:rPr lang="en-US" dirty="0" err="1"/>
              <a:t>install.sh</a:t>
            </a:r>
            <a:endParaRPr lang="en-US" dirty="0"/>
          </a:p>
          <a:p>
            <a:r>
              <a:rPr lang="en-US" dirty="0"/>
              <a:t>       trying </a:t>
            </a:r>
            <a:r>
              <a:rPr lang="en-US" dirty="0" err="1"/>
              <a:t>wget</a:t>
            </a:r>
            <a:r>
              <a:rPr lang="en-US" dirty="0"/>
              <a:t>...</a:t>
            </a:r>
          </a:p>
          <a:p>
            <a:r>
              <a:rPr lang="en-US" dirty="0"/>
              <a:t>       </a:t>
            </a:r>
            <a:r>
              <a:rPr lang="en-US" dirty="0" err="1"/>
              <a:t>sudo</a:t>
            </a:r>
            <a:r>
              <a:rPr lang="en-US" dirty="0"/>
              <a:t>: /</a:t>
            </a:r>
            <a:r>
              <a:rPr lang="en-US" dirty="0" err="1"/>
              <a:t>etc</a:t>
            </a:r>
            <a:r>
              <a:rPr lang="en-US" dirty="0"/>
              <a:t>/</a:t>
            </a:r>
            <a:r>
              <a:rPr lang="en-US" dirty="0" err="1"/>
              <a:t>sudoers.d</a:t>
            </a:r>
            <a:r>
              <a:rPr lang="en-US" dirty="0"/>
              <a:t>/kitchen is mode 0644, should be 0440</a:t>
            </a:r>
          </a:p>
          <a:p>
            <a:r>
              <a:rPr lang="en-US" dirty="0"/>
              <a:t>       Downloading Chef  for </a:t>
            </a:r>
            <a:r>
              <a:rPr lang="en-US" dirty="0" err="1"/>
              <a:t>ubuntu</a:t>
            </a:r>
            <a:r>
              <a:rPr lang="en-US" dirty="0"/>
              <a:t>...</a:t>
            </a:r>
          </a:p>
          <a:p>
            <a:r>
              <a:rPr lang="en-US" dirty="0"/>
              <a:t> </a:t>
            </a:r>
          </a:p>
        </p:txBody>
      </p:sp>
      <p:sp>
        <p:nvSpPr>
          <p:cNvPr id="3" name="Title 2"/>
          <p:cNvSpPr>
            <a:spLocks noGrp="1"/>
          </p:cNvSpPr>
          <p:nvPr>
            <p:ph type="title"/>
          </p:nvPr>
        </p:nvSpPr>
        <p:spPr/>
        <p:txBody>
          <a:bodyPr/>
          <a:lstStyle/>
          <a:p>
            <a:r>
              <a:rPr lang="en-US" dirty="0" smtClean="0"/>
              <a:t>Apply our policy </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kitchen converge</a:t>
            </a:r>
            <a:endParaRPr lang="en-US" dirty="0"/>
          </a:p>
        </p:txBody>
      </p:sp>
    </p:spTree>
    <p:extLst>
      <p:ext uri="{BB962C8B-B14F-4D97-AF65-F5344CB8AC3E}">
        <p14:creationId xmlns:p14="http://schemas.microsoft.com/office/powerpoint/2010/main" val="3362804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converge</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
        <p:nvSpPr>
          <p:cNvPr id="9" name="TextBox 8"/>
          <p:cNvSpPr txBox="1"/>
          <p:nvPr/>
        </p:nvSpPr>
        <p:spPr>
          <a:xfrm>
            <a:off x="5175956" y="2156177"/>
            <a:ext cx="4151490" cy="1107995"/>
          </a:xfrm>
          <a:prstGeom prst="rect">
            <a:avLst/>
          </a:prstGeom>
          <a:solidFill>
            <a:schemeClr val="tx1"/>
          </a:solidFill>
          <a:ln>
            <a:solidFill>
              <a:schemeClr val="tx1"/>
            </a:solidFill>
            <a:prstDash val="dash"/>
          </a:ln>
        </p:spPr>
        <p:txBody>
          <a:bodyPr wrap="square" lIns="0" tIns="0" rIns="0" bIns="0" rtlCol="0">
            <a:spAutoFit/>
          </a:bodyPr>
          <a:lstStyle/>
          <a:p>
            <a:pPr marL="182880">
              <a:buClr>
                <a:schemeClr val="bg1"/>
              </a:buClr>
            </a:pPr>
            <a:r>
              <a:rPr lang="de-DE" sz="2400" dirty="0" err="1" smtClean="0">
                <a:solidFill>
                  <a:schemeClr val="bg1"/>
                </a:solidFill>
              </a:rPr>
              <a:t>Install</a:t>
            </a:r>
            <a:r>
              <a:rPr lang="de-DE" sz="2400" dirty="0" smtClean="0">
                <a:solidFill>
                  <a:schemeClr val="bg1"/>
                </a:solidFill>
              </a:rPr>
              <a:t> Chef</a:t>
            </a:r>
          </a:p>
          <a:p>
            <a:pPr marL="182880">
              <a:buClr>
                <a:schemeClr val="bg1"/>
              </a:buClr>
            </a:pPr>
            <a:r>
              <a:rPr lang="de-DE" sz="2400" dirty="0" smtClean="0">
                <a:solidFill>
                  <a:schemeClr val="bg1"/>
                </a:solidFill>
              </a:rPr>
              <a:t>Upload </a:t>
            </a:r>
            <a:r>
              <a:rPr lang="de-DE" sz="2400" dirty="0" err="1" smtClean="0">
                <a:solidFill>
                  <a:schemeClr val="bg1"/>
                </a:solidFill>
              </a:rPr>
              <a:t>cookbooks</a:t>
            </a:r>
            <a:endParaRPr lang="de-DE" sz="2400" dirty="0" smtClean="0">
              <a:solidFill>
                <a:schemeClr val="bg1"/>
              </a:solidFill>
            </a:endParaRPr>
          </a:p>
          <a:p>
            <a:pPr marL="182880">
              <a:buClr>
                <a:schemeClr val="bg1"/>
              </a:buClr>
            </a:pPr>
            <a:r>
              <a:rPr lang="de-DE" sz="2400" dirty="0" err="1" smtClean="0">
                <a:solidFill>
                  <a:schemeClr val="bg1"/>
                </a:solidFill>
              </a:rPr>
              <a:t>Apply</a:t>
            </a:r>
            <a:r>
              <a:rPr lang="de-DE" sz="2400" dirty="0" smtClean="0">
                <a:solidFill>
                  <a:schemeClr val="bg1"/>
                </a:solidFill>
              </a:rPr>
              <a:t> </a:t>
            </a:r>
            <a:r>
              <a:rPr lang="de-DE" sz="2400" dirty="0" err="1" smtClean="0">
                <a:solidFill>
                  <a:schemeClr val="bg1"/>
                </a:solidFill>
              </a:rPr>
              <a:t>the</a:t>
            </a:r>
            <a:r>
              <a:rPr lang="de-DE" sz="2400" dirty="0" smtClean="0">
                <a:solidFill>
                  <a:schemeClr val="bg1"/>
                </a:solidFill>
              </a:rPr>
              <a:t> </a:t>
            </a:r>
            <a:r>
              <a:rPr lang="de-DE" sz="2400" dirty="0" err="1" smtClean="0">
                <a:solidFill>
                  <a:schemeClr val="bg1"/>
                </a:solidFill>
              </a:rPr>
              <a:t>run_list</a:t>
            </a:r>
            <a:endParaRPr lang="en-US" sz="2400" dirty="0" err="1" smtClean="0">
              <a:solidFill>
                <a:schemeClr val="bg1"/>
              </a:solidFill>
            </a:endParaRPr>
          </a:p>
        </p:txBody>
      </p:sp>
    </p:spTree>
    <p:extLst>
      <p:ext uri="{BB962C8B-B14F-4D97-AF65-F5344CB8AC3E}">
        <p14:creationId xmlns:p14="http://schemas.microsoft.com/office/powerpoint/2010/main" val="2522162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 to ask when testing</a:t>
            </a:r>
          </a:p>
        </p:txBody>
      </p:sp>
      <p:sp>
        <p:nvSpPr>
          <p:cNvPr id="3" name="Text Placeholder 2"/>
          <p:cNvSpPr>
            <a:spLocks noGrp="1"/>
          </p:cNvSpPr>
          <p:nvPr>
            <p:ph type="body" sz="quarter" idx="10"/>
          </p:nvPr>
        </p:nvSpPr>
        <p:spPr/>
        <p:txBody>
          <a:bodyPr/>
          <a:lstStyle/>
          <a:p>
            <a:pPr>
              <a:buFont typeface="Wingdings" charset="2"/>
              <a:buChar char="ü"/>
            </a:pPr>
            <a:r>
              <a:rPr lang="en-US" dirty="0" smtClean="0"/>
              <a:t>  Did chef-client complete successfully?</a:t>
            </a:r>
          </a:p>
          <a:p>
            <a:r>
              <a:rPr lang="en-US" dirty="0" smtClean="0"/>
              <a:t>Did the recipe put the node in the desired state?</a:t>
            </a:r>
          </a:p>
          <a:p>
            <a:r>
              <a:rPr lang="en-US" dirty="0" smtClean="0"/>
              <a:t>Are the resources properly defined?</a:t>
            </a:r>
          </a:p>
          <a:p>
            <a:r>
              <a:rPr lang="en-US" dirty="0" smtClean="0"/>
              <a:t>Does the code following our style guide?</a:t>
            </a:r>
            <a:endParaRPr lang="en-US" dirty="0"/>
          </a:p>
        </p:txBody>
      </p:sp>
    </p:spTree>
    <p:extLst>
      <p:ext uri="{BB962C8B-B14F-4D97-AF65-F5344CB8AC3E}">
        <p14:creationId xmlns:p14="http://schemas.microsoft.com/office/powerpoint/2010/main" val="3017306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Verifying node state</a:t>
            </a:r>
            <a:endParaRPr lang="en-US" dirty="0"/>
          </a:p>
        </p:txBody>
      </p:sp>
      <p:sp>
        <p:nvSpPr>
          <p:cNvPr id="5" name="Subtitle 4"/>
          <p:cNvSpPr>
            <a:spLocks noGrp="1"/>
          </p:cNvSpPr>
          <p:nvPr>
            <p:ph type="subTitle" idx="1"/>
          </p:nvPr>
        </p:nvSpPr>
        <p:spPr/>
        <p:txBody>
          <a:bodyPr/>
          <a:lstStyle/>
          <a:p>
            <a:r>
              <a:rPr lang="en-US" dirty="0" err="1" smtClean="0"/>
              <a:t>Serverspec</a:t>
            </a:r>
            <a:endParaRPr lang="en-US" dirty="0"/>
          </a:p>
        </p:txBody>
      </p:sp>
    </p:spTree>
    <p:extLst>
      <p:ext uri="{BB962C8B-B14F-4D97-AF65-F5344CB8AC3E}">
        <p14:creationId xmlns:p14="http://schemas.microsoft.com/office/powerpoint/2010/main" val="2012465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err="1"/>
              <a:t>kitchen@localhost's</a:t>
            </a:r>
            <a:r>
              <a:rPr lang="en-US" sz="2600" dirty="0"/>
              <a:t> password</a:t>
            </a:r>
            <a:r>
              <a:rPr lang="en-US" sz="2600" dirty="0" smtClean="0"/>
              <a:t>:</a:t>
            </a:r>
            <a:endParaRPr lang="en-US" sz="2600" dirty="0"/>
          </a:p>
        </p:txBody>
      </p:sp>
      <p:sp>
        <p:nvSpPr>
          <p:cNvPr id="4" name="Title 3"/>
          <p:cNvSpPr>
            <a:spLocks noGrp="1"/>
          </p:cNvSpPr>
          <p:nvPr>
            <p:ph type="title"/>
          </p:nvPr>
        </p:nvSpPr>
        <p:spPr/>
        <p:txBody>
          <a:bodyPr/>
          <a:lstStyle/>
          <a:p>
            <a:r>
              <a:rPr lang="en-US" dirty="0" smtClean="0"/>
              <a:t>Manually inspect the test node</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kitchen login</a:t>
            </a:r>
            <a:endParaRPr lang="en-US" dirty="0"/>
          </a:p>
        </p:txBody>
      </p:sp>
    </p:spTree>
    <p:extLst>
      <p:ext uri="{BB962C8B-B14F-4D97-AF65-F5344CB8AC3E}">
        <p14:creationId xmlns:p14="http://schemas.microsoft.com/office/powerpoint/2010/main" val="1564638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err="1"/>
              <a:t>kitchen@localhost's</a:t>
            </a:r>
            <a:r>
              <a:rPr lang="en-US" sz="2600" dirty="0"/>
              <a:t> password</a:t>
            </a:r>
            <a:r>
              <a:rPr lang="en-US" sz="2600" dirty="0" smtClean="0"/>
              <a:t>:</a:t>
            </a:r>
            <a:endParaRPr lang="en-US" sz="2600" dirty="0"/>
          </a:p>
        </p:txBody>
      </p:sp>
      <p:sp>
        <p:nvSpPr>
          <p:cNvPr id="4" name="Title 3"/>
          <p:cNvSpPr>
            <a:spLocks noGrp="1"/>
          </p:cNvSpPr>
          <p:nvPr>
            <p:ph type="title"/>
          </p:nvPr>
        </p:nvSpPr>
        <p:spPr/>
        <p:txBody>
          <a:bodyPr/>
          <a:lstStyle/>
          <a:p>
            <a:r>
              <a:rPr lang="en-US" dirty="0"/>
              <a:t>Manually inspect the test node</a:t>
            </a:r>
          </a:p>
        </p:txBody>
      </p:sp>
      <p:sp>
        <p:nvSpPr>
          <p:cNvPr id="6" name="Content Placeholder 5"/>
          <p:cNvSpPr>
            <a:spLocks noGrp="1"/>
          </p:cNvSpPr>
          <p:nvPr>
            <p:ph sz="quarter" idx="12"/>
          </p:nvPr>
        </p:nvSpPr>
        <p:spPr/>
        <p:txBody>
          <a:bodyPr>
            <a:normAutofit fontScale="92500" lnSpcReduction="10000"/>
          </a:bodyPr>
          <a:lstStyle/>
          <a:p>
            <a:r>
              <a:rPr lang="en-US" dirty="0" smtClean="0"/>
              <a:t>kitchen login</a:t>
            </a:r>
            <a:endParaRPr lang="en-US" dirty="0"/>
          </a:p>
        </p:txBody>
      </p:sp>
      <p:sp>
        <p:nvSpPr>
          <p:cNvPr id="2" name="TextBox 1"/>
          <p:cNvSpPr txBox="1"/>
          <p:nvPr/>
        </p:nvSpPr>
        <p:spPr>
          <a:xfrm>
            <a:off x="6350000" y="2079625"/>
            <a:ext cx="975177" cy="369332"/>
          </a:xfrm>
          <a:prstGeom prst="rect">
            <a:avLst/>
          </a:prstGeom>
          <a:solidFill>
            <a:schemeClr val="bg1"/>
          </a:solidFill>
        </p:spPr>
        <p:txBody>
          <a:bodyPr wrap="none" lIns="0" tIns="0" rIns="0" bIns="0" rtlCol="0">
            <a:spAutoFit/>
          </a:bodyPr>
          <a:lstStyle/>
          <a:p>
            <a:r>
              <a:rPr lang="en-US" sz="2400" dirty="0" smtClean="0">
                <a:solidFill>
                  <a:schemeClr val="accent3">
                    <a:lumMod val="50000"/>
                  </a:schemeClr>
                </a:solidFill>
              </a:rPr>
              <a:t>kitchen</a:t>
            </a:r>
          </a:p>
        </p:txBody>
      </p:sp>
    </p:spTree>
    <p:extLst>
      <p:ext uri="{BB962C8B-B14F-4D97-AF65-F5344CB8AC3E}">
        <p14:creationId xmlns:p14="http://schemas.microsoft.com/office/powerpoint/2010/main" val="3689446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err="1"/>
              <a:t>kitchen@localhost's</a:t>
            </a:r>
            <a:r>
              <a:rPr lang="en-US" sz="2600" dirty="0"/>
              <a:t> password:</a:t>
            </a:r>
          </a:p>
          <a:p>
            <a:r>
              <a:rPr lang="en-US" sz="2600" dirty="0"/>
              <a:t>Last login: Wed Sep 24 04:30:29 2014 from 172.17.42.1</a:t>
            </a:r>
          </a:p>
        </p:txBody>
      </p:sp>
      <p:sp>
        <p:nvSpPr>
          <p:cNvPr id="4" name="Title 3"/>
          <p:cNvSpPr>
            <a:spLocks noGrp="1"/>
          </p:cNvSpPr>
          <p:nvPr>
            <p:ph type="title"/>
          </p:nvPr>
        </p:nvSpPr>
        <p:spPr/>
        <p:txBody>
          <a:bodyPr/>
          <a:lstStyle/>
          <a:p>
            <a:r>
              <a:rPr lang="en-US" dirty="0"/>
              <a:t>Manually inspect the test node</a:t>
            </a:r>
          </a:p>
        </p:txBody>
      </p:sp>
      <p:sp>
        <p:nvSpPr>
          <p:cNvPr id="6" name="Content Placeholder 5"/>
          <p:cNvSpPr>
            <a:spLocks noGrp="1"/>
          </p:cNvSpPr>
          <p:nvPr>
            <p:ph sz="quarter" idx="12"/>
          </p:nvPr>
        </p:nvSpPr>
        <p:spPr/>
        <p:txBody>
          <a:bodyPr>
            <a:normAutofit fontScale="92500" lnSpcReduction="10000"/>
          </a:bodyPr>
          <a:lstStyle/>
          <a:p>
            <a:r>
              <a:rPr lang="en-US" dirty="0" smtClean="0"/>
              <a:t>kitchen login</a:t>
            </a:r>
            <a:endParaRPr lang="en-US" dirty="0"/>
          </a:p>
        </p:txBody>
      </p:sp>
      <p:sp>
        <p:nvSpPr>
          <p:cNvPr id="2" name="TextBox 1"/>
          <p:cNvSpPr txBox="1"/>
          <p:nvPr/>
        </p:nvSpPr>
        <p:spPr>
          <a:xfrm>
            <a:off x="6350000" y="2079625"/>
            <a:ext cx="975177" cy="369332"/>
          </a:xfrm>
          <a:prstGeom prst="rect">
            <a:avLst/>
          </a:prstGeom>
          <a:solidFill>
            <a:schemeClr val="bg1"/>
          </a:solidFill>
        </p:spPr>
        <p:txBody>
          <a:bodyPr wrap="none" lIns="0" tIns="0" rIns="0" bIns="0" rtlCol="0">
            <a:spAutoFit/>
          </a:bodyPr>
          <a:lstStyle/>
          <a:p>
            <a:r>
              <a:rPr lang="en-US" sz="2400" dirty="0" smtClean="0">
                <a:solidFill>
                  <a:schemeClr val="accent3">
                    <a:lumMod val="50000"/>
                  </a:schemeClr>
                </a:solidFill>
              </a:rPr>
              <a:t>kitchen</a:t>
            </a:r>
          </a:p>
        </p:txBody>
      </p:sp>
    </p:spTree>
    <p:extLst>
      <p:ext uri="{BB962C8B-B14F-4D97-AF65-F5344CB8AC3E}">
        <p14:creationId xmlns:p14="http://schemas.microsoft.com/office/powerpoint/2010/main" val="218756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a:t>curl: (7) couldn't connect to host</a:t>
            </a:r>
          </a:p>
        </p:txBody>
      </p:sp>
      <p:sp>
        <p:nvSpPr>
          <p:cNvPr id="4" name="Title 3"/>
          <p:cNvSpPr>
            <a:spLocks noGrp="1"/>
          </p:cNvSpPr>
          <p:nvPr>
            <p:ph type="title"/>
          </p:nvPr>
        </p:nvSpPr>
        <p:spPr/>
        <p:txBody>
          <a:bodyPr/>
          <a:lstStyle/>
          <a:p>
            <a:r>
              <a:rPr lang="en-US" dirty="0" smtClean="0"/>
              <a:t>Manually inspect the test node</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curl http://</a:t>
            </a:r>
            <a:r>
              <a:rPr lang="en-US" dirty="0" err="1" smtClean="0"/>
              <a:t>localhost</a:t>
            </a:r>
            <a:endParaRPr lang="en-US" dirty="0"/>
          </a:p>
        </p:txBody>
      </p:sp>
    </p:spTree>
    <p:extLst>
      <p:ext uri="{BB962C8B-B14F-4D97-AF65-F5344CB8AC3E}">
        <p14:creationId xmlns:p14="http://schemas.microsoft.com/office/powerpoint/2010/main" val="3951238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login</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7" name="Rectangle 6"/>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
        <p:nvSpPr>
          <p:cNvPr id="2" name="TextBox 1"/>
          <p:cNvSpPr txBox="1"/>
          <p:nvPr/>
        </p:nvSpPr>
        <p:spPr>
          <a:xfrm>
            <a:off x="2652888" y="5037666"/>
            <a:ext cx="6547556" cy="369332"/>
          </a:xfrm>
          <a:prstGeom prst="rect">
            <a:avLst/>
          </a:prstGeom>
          <a:solidFill>
            <a:schemeClr val="tx1"/>
          </a:solidFill>
          <a:ln>
            <a:solidFill>
              <a:schemeClr val="tx1"/>
            </a:solidFill>
            <a:prstDash val="dash"/>
          </a:ln>
        </p:spPr>
        <p:txBody>
          <a:bodyPr wrap="square" lIns="0" tIns="0" rIns="0" bIns="0" rtlCol="0">
            <a:spAutoFit/>
          </a:bodyPr>
          <a:lstStyle/>
          <a:p>
            <a:r>
              <a:rPr lang="pt-BR" sz="2400" dirty="0">
                <a:solidFill>
                  <a:schemeClr val="bg1"/>
                </a:solidFill>
              </a:rPr>
              <a:t>[chef@ip-172-31-44-173 apache]</a:t>
            </a:r>
            <a:r>
              <a:rPr lang="pt-BR" sz="2400" dirty="0" smtClean="0">
                <a:solidFill>
                  <a:schemeClr val="bg1"/>
                </a:solidFill>
              </a:rPr>
              <a:t>$ </a:t>
            </a:r>
            <a:r>
              <a:rPr lang="pt-BR" sz="2400" dirty="0" err="1" smtClean="0">
                <a:solidFill>
                  <a:schemeClr val="bg1"/>
                </a:solidFill>
              </a:rPr>
              <a:t>kitchen</a:t>
            </a:r>
            <a:r>
              <a:rPr lang="pt-BR" sz="2400" dirty="0" smtClean="0">
                <a:solidFill>
                  <a:schemeClr val="bg1"/>
                </a:solidFill>
              </a:rPr>
              <a:t> </a:t>
            </a:r>
            <a:r>
              <a:rPr lang="pt-BR" sz="2400" dirty="0" err="1" smtClean="0">
                <a:solidFill>
                  <a:schemeClr val="bg1"/>
                </a:solidFill>
              </a:rPr>
              <a:t>login</a:t>
            </a:r>
            <a:endParaRPr lang="en-US" sz="2400" dirty="0" err="1" smtClean="0">
              <a:solidFill>
                <a:schemeClr val="bg1"/>
              </a:solidFill>
            </a:endParaRPr>
          </a:p>
        </p:txBody>
      </p:sp>
      <p:sp>
        <p:nvSpPr>
          <p:cNvPr id="9" name="TextBox 8"/>
          <p:cNvSpPr txBox="1"/>
          <p:nvPr/>
        </p:nvSpPr>
        <p:spPr>
          <a:xfrm>
            <a:off x="5175956" y="2706510"/>
            <a:ext cx="4151490" cy="477054"/>
          </a:xfrm>
          <a:prstGeom prst="rect">
            <a:avLst/>
          </a:prstGeom>
          <a:solidFill>
            <a:schemeClr val="tx1"/>
          </a:solidFill>
          <a:ln>
            <a:solidFill>
              <a:schemeClr val="tx1"/>
            </a:solidFill>
            <a:prstDash val="dash"/>
          </a:ln>
        </p:spPr>
        <p:txBody>
          <a:bodyPr wrap="square" lIns="0" tIns="0" rIns="0" bIns="0" rtlCol="0">
            <a:spAutoFit/>
          </a:bodyPr>
          <a:lstStyle/>
          <a:p>
            <a:r>
              <a:rPr lang="de-DE" sz="1500" dirty="0">
                <a:solidFill>
                  <a:schemeClr val="bg1"/>
                </a:solidFill>
              </a:rPr>
              <a:t>[kitchen@5379d310dc59 ~]</a:t>
            </a:r>
            <a:r>
              <a:rPr lang="de-DE" sz="1500" dirty="0" smtClean="0">
                <a:solidFill>
                  <a:schemeClr val="bg1"/>
                </a:solidFill>
              </a:rPr>
              <a:t>$ </a:t>
            </a:r>
            <a:r>
              <a:rPr lang="de-DE" sz="1500" dirty="0" err="1" smtClean="0">
                <a:solidFill>
                  <a:schemeClr val="bg1"/>
                </a:solidFill>
              </a:rPr>
              <a:t>curl</a:t>
            </a:r>
            <a:r>
              <a:rPr lang="de-DE" sz="1500" dirty="0" smtClean="0">
                <a:solidFill>
                  <a:schemeClr val="bg1"/>
                </a:solidFill>
              </a:rPr>
              <a:t> http://</a:t>
            </a:r>
            <a:r>
              <a:rPr lang="de-DE" sz="1500" dirty="0" err="1" smtClean="0">
                <a:solidFill>
                  <a:schemeClr val="bg1"/>
                </a:solidFill>
              </a:rPr>
              <a:t>localhost</a:t>
            </a:r>
            <a:endParaRPr lang="de-DE" sz="1500" dirty="0" smtClean="0">
              <a:solidFill>
                <a:schemeClr val="bg1"/>
              </a:solidFill>
            </a:endParaRPr>
          </a:p>
          <a:p>
            <a:r>
              <a:rPr lang="en-US" sz="1600" dirty="0">
                <a:solidFill>
                  <a:schemeClr val="bg1"/>
                </a:solidFill>
              </a:rPr>
              <a:t>curl: (7) couldn't connect to </a:t>
            </a:r>
            <a:r>
              <a:rPr lang="en-US" sz="1600" dirty="0" smtClean="0">
                <a:solidFill>
                  <a:schemeClr val="bg1"/>
                </a:solidFill>
              </a:rPr>
              <a:t>host</a:t>
            </a:r>
            <a:endParaRPr lang="en-US" sz="1600" dirty="0">
              <a:solidFill>
                <a:schemeClr val="bg1"/>
              </a:solidFill>
            </a:endParaRPr>
          </a:p>
        </p:txBody>
      </p:sp>
      <p:cxnSp>
        <p:nvCxnSpPr>
          <p:cNvPr id="4" name="Straight Arrow Connector 3"/>
          <p:cNvCxnSpPr/>
          <p:nvPr/>
        </p:nvCxnSpPr>
        <p:spPr>
          <a:xfrm flipV="1">
            <a:off x="8015111" y="3344333"/>
            <a:ext cx="0" cy="1636889"/>
          </a:xfrm>
          <a:prstGeom prst="straightConnector1">
            <a:avLst/>
          </a:prstGeom>
          <a:ln w="50800">
            <a:solidFill>
              <a:schemeClr val="bg1"/>
            </a:solidFill>
            <a:tailEnd type="arrow"/>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071555" y="4092223"/>
            <a:ext cx="478947" cy="369332"/>
          </a:xfrm>
          <a:prstGeom prst="rect">
            <a:avLst/>
          </a:prstGeom>
          <a:noFill/>
        </p:spPr>
        <p:txBody>
          <a:bodyPr wrap="none" lIns="0" tIns="0" rIns="0" bIns="0" rtlCol="0">
            <a:spAutoFit/>
          </a:bodyPr>
          <a:lstStyle/>
          <a:p>
            <a:r>
              <a:rPr lang="en-US" sz="2400" dirty="0" err="1" smtClean="0">
                <a:solidFill>
                  <a:srgbClr val="FFFFFF"/>
                </a:solidFill>
              </a:rPr>
              <a:t>ssh</a:t>
            </a:r>
            <a:endParaRPr lang="en-US" sz="2400" dirty="0" smtClean="0">
              <a:solidFill>
                <a:srgbClr val="FFFFFF"/>
              </a:solidFill>
            </a:endParaRPr>
          </a:p>
        </p:txBody>
      </p:sp>
    </p:spTree>
    <p:extLst>
      <p:ext uri="{BB962C8B-B14F-4D97-AF65-F5344CB8AC3E}">
        <p14:creationId xmlns:p14="http://schemas.microsoft.com/office/powerpoint/2010/main" val="1857103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Lab – Verify node state </a:t>
            </a:r>
            <a:endParaRPr lang="en-US" dirty="0"/>
          </a:p>
        </p:txBody>
      </p:sp>
      <p:sp>
        <p:nvSpPr>
          <p:cNvPr id="5" name="Text Placeholder 4"/>
          <p:cNvSpPr>
            <a:spLocks noGrp="1"/>
          </p:cNvSpPr>
          <p:nvPr>
            <p:ph type="body" sz="quarter" idx="10"/>
          </p:nvPr>
        </p:nvSpPr>
        <p:spPr/>
        <p:txBody>
          <a:bodyPr/>
          <a:lstStyle/>
          <a:p>
            <a:r>
              <a:rPr lang="en-US" b="1" dirty="0" smtClean="0"/>
              <a:t>Problem</a:t>
            </a:r>
            <a:r>
              <a:rPr lang="en-US" dirty="0" smtClean="0"/>
              <a:t>: Manually verifying the state of the test node is tedious and error-prone.</a:t>
            </a:r>
          </a:p>
          <a:p>
            <a:r>
              <a:rPr lang="en-US" b="1" dirty="0" smtClean="0"/>
              <a:t>Success Criteria</a:t>
            </a:r>
            <a:r>
              <a:rPr lang="en-US" dirty="0" smtClean="0"/>
              <a:t>: The end state of the node is automatically tested.</a:t>
            </a:r>
            <a:endParaRPr lang="en-US" b="1" dirty="0"/>
          </a:p>
        </p:txBody>
      </p:sp>
    </p:spTree>
    <p:extLst>
      <p:ext uri="{BB962C8B-B14F-4D97-AF65-F5344CB8AC3E}">
        <p14:creationId xmlns:p14="http://schemas.microsoft.com/office/powerpoint/2010/main" val="3331861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Compliance Mandate!</a:t>
            </a:r>
            <a:endParaRPr lang="en-US" dirty="0"/>
          </a:p>
        </p:txBody>
      </p:sp>
      <p:pic>
        <p:nvPicPr>
          <p:cNvPr id="5" name="Picture 4"/>
          <p:cNvPicPr>
            <a:picLocks noChangeAspect="1"/>
          </p:cNvPicPr>
          <p:nvPr/>
        </p:nvPicPr>
        <p:blipFill>
          <a:blip r:embed="rId2"/>
          <a:stretch>
            <a:fillRect/>
          </a:stretch>
        </p:blipFill>
        <p:spPr>
          <a:xfrm>
            <a:off x="5718908" y="3402623"/>
            <a:ext cx="780562" cy="780562"/>
          </a:xfrm>
          <a:prstGeom prst="rect">
            <a:avLst/>
          </a:prstGeom>
        </p:spPr>
      </p:pic>
      <p:pic>
        <p:nvPicPr>
          <p:cNvPr id="9" name="Picture 8"/>
          <p:cNvPicPr>
            <a:picLocks noChangeAspect="1"/>
          </p:cNvPicPr>
          <p:nvPr/>
        </p:nvPicPr>
        <p:blipFill>
          <a:blip r:embed="rId2"/>
          <a:stretch>
            <a:fillRect/>
          </a:stretch>
        </p:blipFill>
        <p:spPr>
          <a:xfrm>
            <a:off x="5715000" y="4395177"/>
            <a:ext cx="780562" cy="780562"/>
          </a:xfrm>
          <a:prstGeom prst="rect">
            <a:avLst/>
          </a:prstGeom>
        </p:spPr>
      </p:pic>
      <p:pic>
        <p:nvPicPr>
          <p:cNvPr id="10" name="Picture 9"/>
          <p:cNvPicPr>
            <a:picLocks noChangeAspect="1"/>
          </p:cNvPicPr>
          <p:nvPr/>
        </p:nvPicPr>
        <p:blipFill>
          <a:blip r:embed="rId2"/>
          <a:stretch>
            <a:fillRect/>
          </a:stretch>
        </p:blipFill>
        <p:spPr>
          <a:xfrm>
            <a:off x="5715000" y="2421793"/>
            <a:ext cx="780562" cy="780562"/>
          </a:xfrm>
          <a:prstGeom prst="rect">
            <a:avLst/>
          </a:prstGeom>
        </p:spPr>
      </p:pic>
      <p:pic>
        <p:nvPicPr>
          <p:cNvPr id="11" name="Picture 10"/>
          <p:cNvPicPr>
            <a:picLocks noChangeAspect="1"/>
          </p:cNvPicPr>
          <p:nvPr/>
        </p:nvPicPr>
        <p:blipFill>
          <a:blip r:embed="rId2"/>
          <a:stretch>
            <a:fillRect/>
          </a:stretch>
        </p:blipFill>
        <p:spPr>
          <a:xfrm>
            <a:off x="5734538" y="1405792"/>
            <a:ext cx="780562" cy="780562"/>
          </a:xfrm>
          <a:prstGeom prst="rect">
            <a:avLst/>
          </a:prstGeom>
        </p:spPr>
      </p:pic>
      <p:pic>
        <p:nvPicPr>
          <p:cNvPr id="12" name="Picture 11"/>
          <p:cNvPicPr>
            <a:picLocks noChangeAspect="1"/>
          </p:cNvPicPr>
          <p:nvPr/>
        </p:nvPicPr>
        <p:blipFill>
          <a:blip r:embed="rId2"/>
          <a:stretch>
            <a:fillRect/>
          </a:stretch>
        </p:blipFill>
        <p:spPr>
          <a:xfrm>
            <a:off x="5715000" y="5391638"/>
            <a:ext cx="780562" cy="780562"/>
          </a:xfrm>
          <a:prstGeom prst="rect">
            <a:avLst/>
          </a:prstGeom>
        </p:spPr>
      </p:pic>
      <p:pic>
        <p:nvPicPr>
          <p:cNvPr id="18" name="Picture 17"/>
          <p:cNvPicPr>
            <a:picLocks noChangeAspect="1"/>
          </p:cNvPicPr>
          <p:nvPr/>
        </p:nvPicPr>
        <p:blipFill>
          <a:blip r:embed="rId2"/>
          <a:stretch>
            <a:fillRect/>
          </a:stretch>
        </p:blipFill>
        <p:spPr>
          <a:xfrm>
            <a:off x="4632570" y="3402623"/>
            <a:ext cx="780562" cy="780562"/>
          </a:xfrm>
          <a:prstGeom prst="rect">
            <a:avLst/>
          </a:prstGeom>
        </p:spPr>
      </p:pic>
      <p:pic>
        <p:nvPicPr>
          <p:cNvPr id="19" name="Picture 18"/>
          <p:cNvPicPr>
            <a:picLocks noChangeAspect="1"/>
          </p:cNvPicPr>
          <p:nvPr/>
        </p:nvPicPr>
        <p:blipFill>
          <a:blip r:embed="rId2"/>
          <a:stretch>
            <a:fillRect/>
          </a:stretch>
        </p:blipFill>
        <p:spPr>
          <a:xfrm>
            <a:off x="4628662" y="4395177"/>
            <a:ext cx="780562" cy="780562"/>
          </a:xfrm>
          <a:prstGeom prst="rect">
            <a:avLst/>
          </a:prstGeom>
        </p:spPr>
      </p:pic>
      <p:pic>
        <p:nvPicPr>
          <p:cNvPr id="20" name="Picture 19"/>
          <p:cNvPicPr>
            <a:picLocks noChangeAspect="1"/>
          </p:cNvPicPr>
          <p:nvPr/>
        </p:nvPicPr>
        <p:blipFill>
          <a:blip r:embed="rId2"/>
          <a:stretch>
            <a:fillRect/>
          </a:stretch>
        </p:blipFill>
        <p:spPr>
          <a:xfrm>
            <a:off x="4628662" y="2421793"/>
            <a:ext cx="780562" cy="780562"/>
          </a:xfrm>
          <a:prstGeom prst="rect">
            <a:avLst/>
          </a:prstGeom>
        </p:spPr>
      </p:pic>
      <p:pic>
        <p:nvPicPr>
          <p:cNvPr id="21" name="Picture 20"/>
          <p:cNvPicPr>
            <a:picLocks noChangeAspect="1"/>
          </p:cNvPicPr>
          <p:nvPr/>
        </p:nvPicPr>
        <p:blipFill>
          <a:blip r:embed="rId2"/>
          <a:stretch>
            <a:fillRect/>
          </a:stretch>
        </p:blipFill>
        <p:spPr>
          <a:xfrm>
            <a:off x="4648200" y="1405792"/>
            <a:ext cx="780562" cy="780562"/>
          </a:xfrm>
          <a:prstGeom prst="rect">
            <a:avLst/>
          </a:prstGeom>
        </p:spPr>
      </p:pic>
      <p:pic>
        <p:nvPicPr>
          <p:cNvPr id="40" name="Picture 39"/>
          <p:cNvPicPr>
            <a:picLocks noChangeAspect="1"/>
          </p:cNvPicPr>
          <p:nvPr/>
        </p:nvPicPr>
        <p:blipFill>
          <a:blip r:embed="rId2"/>
          <a:stretch>
            <a:fillRect/>
          </a:stretch>
        </p:blipFill>
        <p:spPr>
          <a:xfrm>
            <a:off x="6801338" y="2421793"/>
            <a:ext cx="780562" cy="780562"/>
          </a:xfrm>
          <a:prstGeom prst="rect">
            <a:avLst/>
          </a:prstGeom>
        </p:spPr>
      </p:pic>
      <p:pic>
        <p:nvPicPr>
          <p:cNvPr id="50" name="Picture 49"/>
          <p:cNvPicPr>
            <a:picLocks noChangeAspect="1"/>
          </p:cNvPicPr>
          <p:nvPr/>
        </p:nvPicPr>
        <p:blipFill>
          <a:blip r:embed="rId2"/>
          <a:stretch>
            <a:fillRect/>
          </a:stretch>
        </p:blipFill>
        <p:spPr>
          <a:xfrm>
            <a:off x="7868138" y="2421793"/>
            <a:ext cx="780562" cy="780562"/>
          </a:xfrm>
          <a:prstGeom prst="rect">
            <a:avLst/>
          </a:prstGeom>
        </p:spPr>
      </p:pic>
      <p:pic>
        <p:nvPicPr>
          <p:cNvPr id="80" name="Picture 79"/>
          <p:cNvPicPr>
            <a:picLocks noChangeAspect="1"/>
          </p:cNvPicPr>
          <p:nvPr/>
        </p:nvPicPr>
        <p:blipFill>
          <a:blip r:embed="rId2"/>
          <a:stretch>
            <a:fillRect/>
          </a:stretch>
        </p:blipFill>
        <p:spPr>
          <a:xfrm>
            <a:off x="3523762" y="2421793"/>
            <a:ext cx="780562" cy="780562"/>
          </a:xfrm>
          <a:prstGeom prst="rect">
            <a:avLst/>
          </a:prstGeom>
        </p:spPr>
      </p:pic>
      <p:sp>
        <p:nvSpPr>
          <p:cNvPr id="103" name="TextBox 102"/>
          <p:cNvSpPr txBox="1"/>
          <p:nvPr/>
        </p:nvSpPr>
        <p:spPr>
          <a:xfrm>
            <a:off x="3276600" y="1600200"/>
            <a:ext cx="1180461" cy="369332"/>
          </a:xfrm>
          <a:prstGeom prst="rect">
            <a:avLst/>
          </a:prstGeom>
          <a:noFill/>
        </p:spPr>
        <p:txBody>
          <a:bodyPr wrap="none" lIns="0" tIns="0" rIns="0" bIns="0" rtlCol="0">
            <a:spAutoFit/>
          </a:bodyPr>
          <a:lstStyle/>
          <a:p>
            <a:r>
              <a:rPr lang="en-US" sz="2400" dirty="0" smtClean="0">
                <a:solidFill>
                  <a:schemeClr val="accent3">
                    <a:lumMod val="50000"/>
                  </a:schemeClr>
                </a:solidFill>
              </a:rPr>
              <a:t>Graphite</a:t>
            </a:r>
          </a:p>
        </p:txBody>
      </p:sp>
      <p:sp>
        <p:nvSpPr>
          <p:cNvPr id="104" name="TextBox 103"/>
          <p:cNvSpPr txBox="1"/>
          <p:nvPr/>
        </p:nvSpPr>
        <p:spPr>
          <a:xfrm>
            <a:off x="6781800" y="1600200"/>
            <a:ext cx="958045"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Nagios</a:t>
            </a:r>
            <a:endParaRPr lang="en-US" sz="2400" dirty="0" smtClean="0">
              <a:solidFill>
                <a:schemeClr val="accent3">
                  <a:lumMod val="50000"/>
                </a:schemeClr>
              </a:solidFill>
            </a:endParaRPr>
          </a:p>
        </p:txBody>
      </p:sp>
      <p:sp>
        <p:nvSpPr>
          <p:cNvPr id="105" name="TextBox 104"/>
          <p:cNvSpPr txBox="1"/>
          <p:nvPr/>
        </p:nvSpPr>
        <p:spPr>
          <a:xfrm>
            <a:off x="8839200" y="2590800"/>
            <a:ext cx="684082" cy="369332"/>
          </a:xfrm>
          <a:prstGeom prst="rect">
            <a:avLst/>
          </a:prstGeom>
          <a:noFill/>
        </p:spPr>
        <p:txBody>
          <a:bodyPr wrap="none" lIns="0" tIns="0" rIns="0" bIns="0" rtlCol="0">
            <a:spAutoFit/>
          </a:bodyPr>
          <a:lstStyle/>
          <a:p>
            <a:r>
              <a:rPr lang="en-US" sz="2400" dirty="0" smtClean="0">
                <a:solidFill>
                  <a:schemeClr val="accent3">
                    <a:lumMod val="50000"/>
                  </a:schemeClr>
                </a:solidFill>
              </a:rPr>
              <a:t>Rails </a:t>
            </a:r>
          </a:p>
        </p:txBody>
      </p:sp>
      <p:sp>
        <p:nvSpPr>
          <p:cNvPr id="106" name="TextBox 105"/>
          <p:cNvSpPr txBox="1"/>
          <p:nvPr/>
        </p:nvSpPr>
        <p:spPr>
          <a:xfrm>
            <a:off x="6781800" y="3581400"/>
            <a:ext cx="150522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Memcache</a:t>
            </a:r>
            <a:endParaRPr lang="en-US" sz="2400" dirty="0" smtClean="0">
              <a:solidFill>
                <a:schemeClr val="accent3">
                  <a:lumMod val="50000"/>
                </a:schemeClr>
              </a:solidFill>
            </a:endParaRPr>
          </a:p>
        </p:txBody>
      </p:sp>
      <p:sp>
        <p:nvSpPr>
          <p:cNvPr id="107" name="TextBox 106"/>
          <p:cNvSpPr txBox="1"/>
          <p:nvPr/>
        </p:nvSpPr>
        <p:spPr>
          <a:xfrm>
            <a:off x="6781800" y="4648200"/>
            <a:ext cx="2223866"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Slaves</a:t>
            </a:r>
          </a:p>
        </p:txBody>
      </p:sp>
      <p:sp>
        <p:nvSpPr>
          <p:cNvPr id="108" name="TextBox 107"/>
          <p:cNvSpPr txBox="1"/>
          <p:nvPr/>
        </p:nvSpPr>
        <p:spPr>
          <a:xfrm>
            <a:off x="6781800" y="5638800"/>
            <a:ext cx="224420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Master</a:t>
            </a:r>
          </a:p>
        </p:txBody>
      </p:sp>
      <p:sp>
        <p:nvSpPr>
          <p:cNvPr id="3" name="TextBox 2"/>
          <p:cNvSpPr txBox="1"/>
          <p:nvPr/>
        </p:nvSpPr>
        <p:spPr>
          <a:xfrm>
            <a:off x="188416" y="3505200"/>
            <a:ext cx="4154984" cy="861774"/>
          </a:xfrm>
          <a:prstGeom prst="rect">
            <a:avLst/>
          </a:prstGeom>
          <a:noFill/>
        </p:spPr>
        <p:txBody>
          <a:bodyPr wrap="none" lIns="0" tIns="0" rIns="0" bIns="0" rtlCol="0">
            <a:spAutoFit/>
          </a:bodyPr>
          <a:lstStyle/>
          <a:p>
            <a:pPr marL="342900" indent="-342900">
              <a:buFont typeface="Arial"/>
              <a:buChar char="•"/>
            </a:pPr>
            <a:r>
              <a:rPr lang="en-US" sz="2800" dirty="0" smtClean="0">
                <a:solidFill>
                  <a:schemeClr val="accent3">
                    <a:lumMod val="50000"/>
                  </a:schemeClr>
                </a:solidFill>
              </a:rPr>
              <a:t>Move SSH off of port 22</a:t>
            </a:r>
          </a:p>
          <a:p>
            <a:pPr marL="342900" indent="-342900">
              <a:buFont typeface="Arial"/>
              <a:buChar char="•"/>
            </a:pPr>
            <a:r>
              <a:rPr lang="en-US" sz="2800" dirty="0" smtClean="0">
                <a:solidFill>
                  <a:schemeClr val="accent3">
                    <a:lumMod val="50000"/>
                  </a:schemeClr>
                </a:solidFill>
              </a:rPr>
              <a:t>Let’s put it on 2022</a:t>
            </a:r>
          </a:p>
        </p:txBody>
      </p:sp>
    </p:spTree>
    <p:extLst>
      <p:ext uri="{BB962C8B-B14F-4D97-AF65-F5344CB8AC3E}">
        <p14:creationId xmlns:p14="http://schemas.microsoft.com/office/powerpoint/2010/main" val="1086645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err="1" smtClean="0"/>
              <a:t>Serverspec</a:t>
            </a:r>
            <a:endParaRPr lang="en-US" dirty="0"/>
          </a:p>
        </p:txBody>
      </p:sp>
      <p:sp>
        <p:nvSpPr>
          <p:cNvPr id="6" name="Text Placeholder 5"/>
          <p:cNvSpPr>
            <a:spLocks noGrp="1"/>
          </p:cNvSpPr>
          <p:nvPr>
            <p:ph type="body" sz="quarter" idx="10"/>
          </p:nvPr>
        </p:nvSpPr>
        <p:spPr/>
        <p:txBody>
          <a:bodyPr/>
          <a:lstStyle/>
          <a:p>
            <a:r>
              <a:rPr lang="en-US" dirty="0" smtClean="0"/>
              <a:t>Write tests to verify your servers</a:t>
            </a:r>
          </a:p>
          <a:p>
            <a:r>
              <a:rPr lang="en-US" dirty="0" smtClean="0"/>
              <a:t>Not dependent on Chef</a:t>
            </a:r>
          </a:p>
          <a:p>
            <a:r>
              <a:rPr lang="en-US" dirty="0" smtClean="0"/>
              <a:t>Defines many resource types</a:t>
            </a:r>
          </a:p>
          <a:p>
            <a:pPr lvl="1"/>
            <a:r>
              <a:rPr lang="en-US" dirty="0" smtClean="0"/>
              <a:t>package, service, user, etc.</a:t>
            </a:r>
          </a:p>
          <a:p>
            <a:r>
              <a:rPr lang="en-US" dirty="0" smtClean="0"/>
              <a:t>Works well with Test Kitchen</a:t>
            </a:r>
          </a:p>
          <a:p>
            <a:r>
              <a:rPr lang="en-US" dirty="0">
                <a:hlinkClick r:id="rId3"/>
              </a:rPr>
              <a:t>http://serverspec.org</a:t>
            </a:r>
            <a:r>
              <a:rPr lang="en-US" dirty="0" smtClean="0">
                <a:hlinkClick r:id="rId3"/>
              </a:rPr>
              <a:t>/</a:t>
            </a:r>
            <a:endParaRPr lang="en-US" dirty="0" smtClean="0"/>
          </a:p>
          <a:p>
            <a:endParaRPr lang="en-US" dirty="0"/>
          </a:p>
        </p:txBody>
      </p:sp>
      <p:pic>
        <p:nvPicPr>
          <p:cNvPr id="7" name="Picture 6"/>
          <p:cNvPicPr>
            <a:picLocks noChangeAspect="1"/>
          </p:cNvPicPr>
          <p:nvPr/>
        </p:nvPicPr>
        <p:blipFill>
          <a:blip r:embed="rId4"/>
          <a:stretch>
            <a:fillRect/>
          </a:stretch>
        </p:blipFill>
        <p:spPr>
          <a:xfrm>
            <a:off x="8318500" y="3381375"/>
            <a:ext cx="3302000" cy="762000"/>
          </a:xfrm>
          <a:prstGeom prst="rect">
            <a:avLst/>
          </a:prstGeom>
        </p:spPr>
      </p:pic>
    </p:spTree>
    <p:extLst>
      <p:ext uri="{BB962C8B-B14F-4D97-AF65-F5344CB8AC3E}">
        <p14:creationId xmlns:p14="http://schemas.microsoft.com/office/powerpoint/2010/main" val="1233485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lstStyle/>
          <a:p>
            <a:r>
              <a:rPr lang="en-US" dirty="0"/>
              <a:t>logout</a:t>
            </a:r>
          </a:p>
          <a:p>
            <a:r>
              <a:rPr lang="en-US" dirty="0"/>
              <a:t>Connection to </a:t>
            </a:r>
            <a:r>
              <a:rPr lang="en-US" dirty="0" err="1"/>
              <a:t>localhost</a:t>
            </a:r>
            <a:r>
              <a:rPr lang="en-US" dirty="0"/>
              <a:t> closed.</a:t>
            </a:r>
          </a:p>
        </p:txBody>
      </p:sp>
      <p:sp>
        <p:nvSpPr>
          <p:cNvPr id="4" name="Title 3"/>
          <p:cNvSpPr>
            <a:spLocks noGrp="1"/>
          </p:cNvSpPr>
          <p:nvPr>
            <p:ph type="title"/>
          </p:nvPr>
        </p:nvSpPr>
        <p:spPr/>
        <p:txBody>
          <a:bodyPr/>
          <a:lstStyle/>
          <a:p>
            <a:r>
              <a:rPr lang="en-US" dirty="0" smtClean="0"/>
              <a:t>Leave the Kitchen</a:t>
            </a:r>
            <a:endParaRPr lang="en-US" dirty="0"/>
          </a:p>
        </p:txBody>
      </p:sp>
      <p:sp>
        <p:nvSpPr>
          <p:cNvPr id="6" name="Content Placeholder 5"/>
          <p:cNvSpPr>
            <a:spLocks noGrp="1"/>
          </p:cNvSpPr>
          <p:nvPr>
            <p:ph sz="quarter" idx="12"/>
          </p:nvPr>
        </p:nvSpPr>
        <p:spPr/>
        <p:txBody>
          <a:bodyPr anchor="ctr" anchorCtr="0">
            <a:normAutofit fontScale="92500" lnSpcReduction="10000"/>
          </a:bodyPr>
          <a:lstStyle/>
          <a:p>
            <a:r>
              <a:rPr lang="en-US" dirty="0" smtClean="0"/>
              <a:t>exit</a:t>
            </a:r>
            <a:endParaRPr lang="en-US" dirty="0"/>
          </a:p>
        </p:txBody>
      </p:sp>
    </p:spTree>
    <p:extLst>
      <p:ext uri="{BB962C8B-B14F-4D97-AF65-F5344CB8AC3E}">
        <p14:creationId xmlns:p14="http://schemas.microsoft.com/office/powerpoint/2010/main" val="2535140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Move to the proper directory</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cd ~/chef-repo/cookbooks/apache</a:t>
            </a:r>
            <a:endParaRPr lang="en-US" dirty="0"/>
          </a:p>
        </p:txBody>
      </p:sp>
    </p:spTree>
    <p:extLst>
      <p:ext uri="{BB962C8B-B14F-4D97-AF65-F5344CB8AC3E}">
        <p14:creationId xmlns:p14="http://schemas.microsoft.com/office/powerpoint/2010/main" val="2888046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Write a </a:t>
            </a:r>
            <a:r>
              <a:rPr lang="en-US" dirty="0" err="1" smtClean="0"/>
              <a:t>Serverspec</a:t>
            </a:r>
            <a:r>
              <a:rPr lang="en-US" dirty="0" smtClean="0"/>
              <a:t> test</a:t>
            </a:r>
            <a:endParaRPr lang="en-US" dirty="0"/>
          </a:p>
        </p:txBody>
      </p:sp>
      <p:sp>
        <p:nvSpPr>
          <p:cNvPr id="6" name="Content Placeholder 5"/>
          <p:cNvSpPr>
            <a:spLocks noGrp="1"/>
          </p:cNvSpPr>
          <p:nvPr>
            <p:ph sz="quarter" idx="10"/>
          </p:nvPr>
        </p:nvSpPr>
        <p:spPr/>
        <p:txBody>
          <a:bodyPr>
            <a:normAutofit fontScale="85000" lnSpcReduction="20000"/>
          </a:bodyPr>
          <a:lstStyle/>
          <a:p>
            <a:r>
              <a:rPr lang="en-US" dirty="0">
                <a:solidFill>
                  <a:srgbClr val="204A87"/>
                </a:solidFill>
              </a:rPr>
              <a:t>require </a:t>
            </a:r>
            <a:r>
              <a:rPr lang="en-US" dirty="0">
                <a:solidFill>
                  <a:srgbClr val="4E9A06"/>
                </a:solidFill>
              </a:rPr>
              <a:t>'</a:t>
            </a:r>
            <a:r>
              <a:rPr lang="en-US" dirty="0" err="1">
                <a:solidFill>
                  <a:srgbClr val="4E9A06"/>
                </a:solidFill>
              </a:rPr>
              <a:t>spec_helper</a:t>
            </a:r>
            <a:r>
              <a:rPr lang="en-US" dirty="0">
                <a:solidFill>
                  <a:srgbClr val="4E9A06"/>
                </a:solidFill>
              </a:rPr>
              <a:t>'</a:t>
            </a:r>
          </a:p>
          <a:p>
            <a:endParaRPr lang="en-US" dirty="0"/>
          </a:p>
          <a:p>
            <a:r>
              <a:rPr lang="en-US" dirty="0">
                <a:solidFill>
                  <a:srgbClr val="000000"/>
                </a:solidFill>
              </a:rPr>
              <a:t>describe </a:t>
            </a:r>
            <a:r>
              <a:rPr lang="en-US" dirty="0">
                <a:solidFill>
                  <a:srgbClr val="4E9A06"/>
                </a:solidFill>
              </a:rPr>
              <a:t>'apache::default' </a:t>
            </a:r>
            <a:r>
              <a:rPr lang="en-US" b="1" dirty="0">
                <a:solidFill>
                  <a:srgbClr val="204A87"/>
                </a:solidFill>
              </a:rPr>
              <a:t>do</a:t>
            </a:r>
          </a:p>
          <a:p>
            <a:endParaRPr lang="en-US" dirty="0"/>
          </a:p>
          <a:p>
            <a:r>
              <a:rPr lang="en-US" dirty="0"/>
              <a:t>  </a:t>
            </a:r>
            <a:r>
              <a:rPr lang="en-US" i="1" dirty="0">
                <a:solidFill>
                  <a:srgbClr val="8F5902"/>
                </a:solidFill>
              </a:rPr>
              <a:t># </a:t>
            </a:r>
            <a:r>
              <a:rPr lang="en-US" i="1" dirty="0" err="1">
                <a:solidFill>
                  <a:srgbClr val="8F5902"/>
                </a:solidFill>
              </a:rPr>
              <a:t>Serverspec</a:t>
            </a:r>
            <a:r>
              <a:rPr lang="en-US" i="1" dirty="0">
                <a:solidFill>
                  <a:srgbClr val="8F5902"/>
                </a:solidFill>
              </a:rPr>
              <a:t> examples can be found at</a:t>
            </a:r>
          </a:p>
          <a:p>
            <a:r>
              <a:rPr lang="en-US" dirty="0"/>
              <a:t>  </a:t>
            </a:r>
            <a:r>
              <a:rPr lang="en-US" i="1" dirty="0">
                <a:solidFill>
                  <a:srgbClr val="8F5902"/>
                </a:solidFill>
              </a:rPr>
              <a:t># http://</a:t>
            </a:r>
            <a:r>
              <a:rPr lang="en-US" i="1" dirty="0" err="1">
                <a:solidFill>
                  <a:srgbClr val="8F5902"/>
                </a:solidFill>
              </a:rPr>
              <a:t>serverspec.org</a:t>
            </a:r>
            <a:r>
              <a:rPr lang="en-US" i="1" dirty="0">
                <a:solidFill>
                  <a:srgbClr val="8F5902"/>
                </a:solidFill>
              </a:rPr>
              <a:t>/</a:t>
            </a:r>
            <a:r>
              <a:rPr lang="en-US" i="1" dirty="0" err="1">
                <a:solidFill>
                  <a:srgbClr val="8F5902"/>
                </a:solidFill>
              </a:rPr>
              <a:t>resource_types.html</a:t>
            </a:r>
            <a:endParaRPr lang="en-US" i="1" dirty="0">
              <a:solidFill>
                <a:srgbClr val="8F5902"/>
              </a:solidFill>
            </a:endParaRPr>
          </a:p>
          <a:p>
            <a:endParaRPr lang="en-US" dirty="0"/>
          </a:p>
          <a:p>
            <a:r>
              <a:rPr lang="en-US" dirty="0"/>
              <a:t>  </a:t>
            </a:r>
            <a:r>
              <a:rPr lang="en-US" dirty="0">
                <a:solidFill>
                  <a:srgbClr val="000000"/>
                </a:solidFill>
              </a:rPr>
              <a:t>it </a:t>
            </a:r>
            <a:r>
              <a:rPr lang="en-US" dirty="0">
                <a:solidFill>
                  <a:srgbClr val="4E9A06"/>
                </a:solidFill>
              </a:rPr>
              <a:t>'does something' </a:t>
            </a:r>
            <a:r>
              <a:rPr lang="en-US" b="1" dirty="0">
                <a:solidFill>
                  <a:srgbClr val="204A87"/>
                </a:solidFill>
              </a:rPr>
              <a:t>do</a:t>
            </a:r>
          </a:p>
          <a:p>
            <a:r>
              <a:rPr lang="en-US" dirty="0"/>
              <a:t>    </a:t>
            </a:r>
            <a:r>
              <a:rPr lang="en-US" dirty="0">
                <a:solidFill>
                  <a:srgbClr val="000000"/>
                </a:solidFill>
              </a:rPr>
              <a:t>skip </a:t>
            </a:r>
            <a:r>
              <a:rPr lang="en-US" dirty="0">
                <a:solidFill>
                  <a:srgbClr val="4E9A06"/>
                </a:solidFill>
              </a:rPr>
              <a:t>'Replace this with meaningful tests'</a:t>
            </a:r>
          </a:p>
          <a:p>
            <a:r>
              <a:rPr lang="en-US" dirty="0"/>
              <a:t>  </a:t>
            </a:r>
            <a:r>
              <a:rPr lang="en-US" b="1" dirty="0">
                <a:solidFill>
                  <a:srgbClr val="204A87"/>
                </a:solidFill>
              </a:rPr>
              <a:t>end</a:t>
            </a:r>
          </a:p>
          <a:p>
            <a:endParaRPr lang="en-US" dirty="0"/>
          </a:p>
          <a:p>
            <a:r>
              <a:rPr lang="en-US" b="1" dirty="0">
                <a:solidFill>
                  <a:srgbClr val="204A87"/>
                </a:solidFill>
              </a:rPr>
              <a:t>end</a:t>
            </a:r>
          </a:p>
        </p:txBody>
      </p:sp>
      <p:sp>
        <p:nvSpPr>
          <p:cNvPr id="7" name="Text Placeholder 6"/>
          <p:cNvSpPr>
            <a:spLocks noGrp="1"/>
          </p:cNvSpPr>
          <p:nvPr>
            <p:ph type="body" sz="quarter" idx="11"/>
          </p:nvPr>
        </p:nvSpPr>
        <p:spPr/>
        <p:txBody>
          <a:bodyPr>
            <a:normAutofit fontScale="55000" lnSpcReduction="20000"/>
          </a:bodyPr>
          <a:lstStyle/>
          <a:p>
            <a:r>
              <a:rPr lang="en-US" dirty="0"/>
              <a:t>test/integration</a:t>
            </a:r>
            <a:r>
              <a:rPr lang="en-US" dirty="0" smtClean="0"/>
              <a:t>/default/</a:t>
            </a:r>
            <a:r>
              <a:rPr lang="en-US" dirty="0" err="1" smtClean="0"/>
              <a:t>serverspec</a:t>
            </a:r>
            <a:r>
              <a:rPr lang="en-US" dirty="0" smtClean="0"/>
              <a:t>/</a:t>
            </a:r>
            <a:r>
              <a:rPr lang="en-US" dirty="0" err="1" smtClean="0"/>
              <a:t>default_spec.rb</a:t>
            </a:r>
            <a:endParaRPr lang="en-US" dirty="0"/>
          </a:p>
        </p:txBody>
      </p:sp>
    </p:spTree>
    <p:extLst>
      <p:ext uri="{BB962C8B-B14F-4D97-AF65-F5344CB8AC3E}">
        <p14:creationId xmlns:p14="http://schemas.microsoft.com/office/powerpoint/2010/main" val="2912891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Generic Expectation Form</a:t>
            </a:r>
            <a:endParaRPr lang="en-US" dirty="0"/>
          </a:p>
        </p:txBody>
      </p:sp>
      <p:sp>
        <p:nvSpPr>
          <p:cNvPr id="6" name="Text Placeholder 5"/>
          <p:cNvSpPr>
            <a:spLocks noGrp="1"/>
          </p:cNvSpPr>
          <p:nvPr>
            <p:ph type="body" sz="quarter" idx="10"/>
          </p:nvPr>
        </p:nvSpPr>
        <p:spPr/>
        <p:txBody>
          <a:bodyPr/>
          <a:lstStyle/>
          <a:p>
            <a:r>
              <a:rPr lang="en-US" dirty="0"/>
              <a:t>describe "</a:t>
            </a:r>
            <a:r>
              <a:rPr lang="en-US" dirty="0" smtClean="0"/>
              <a:t>&lt;subject&gt;</a:t>
            </a:r>
            <a:r>
              <a:rPr lang="en-US" dirty="0"/>
              <a:t>" </a:t>
            </a:r>
            <a:r>
              <a:rPr lang="en-US" b="1" dirty="0"/>
              <a:t>do</a:t>
            </a:r>
          </a:p>
          <a:p>
            <a:r>
              <a:rPr lang="en-US" dirty="0"/>
              <a:t>  it "&lt;description&gt;" </a:t>
            </a:r>
            <a:r>
              <a:rPr lang="en-US" b="1" dirty="0"/>
              <a:t>do</a:t>
            </a:r>
          </a:p>
          <a:p>
            <a:r>
              <a:rPr lang="en-US" dirty="0"/>
              <a:t>    expect</a:t>
            </a:r>
            <a:r>
              <a:rPr lang="en-US" b="1" dirty="0"/>
              <a:t>(thing)</a:t>
            </a:r>
            <a:r>
              <a:rPr lang="en-US" dirty="0"/>
              <a:t>.to </a:t>
            </a:r>
            <a:r>
              <a:rPr lang="en-US" dirty="0" err="1"/>
              <a:t>eq</a:t>
            </a:r>
            <a:r>
              <a:rPr lang="en-US" dirty="0"/>
              <a:t> result</a:t>
            </a:r>
          </a:p>
          <a:p>
            <a:r>
              <a:rPr lang="en-US" dirty="0"/>
              <a:t>  </a:t>
            </a:r>
            <a:r>
              <a:rPr lang="en-US" b="1" dirty="0"/>
              <a:t>end</a:t>
            </a:r>
          </a:p>
          <a:p>
            <a:r>
              <a:rPr lang="en-US" b="1" dirty="0"/>
              <a:t>end</a:t>
            </a:r>
          </a:p>
          <a:p>
            <a:endParaRPr lang="en-US" dirty="0"/>
          </a:p>
        </p:txBody>
      </p:sp>
    </p:spTree>
    <p:extLst>
      <p:ext uri="{BB962C8B-B14F-4D97-AF65-F5344CB8AC3E}">
        <p14:creationId xmlns:p14="http://schemas.microsoft.com/office/powerpoint/2010/main" val="3369532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Awesome Expectations</a:t>
            </a:r>
            <a:endParaRPr lang="en-US" dirty="0"/>
          </a:p>
        </p:txBody>
      </p:sp>
      <p:sp>
        <p:nvSpPr>
          <p:cNvPr id="4" name="Content Placeholder 3"/>
          <p:cNvSpPr>
            <a:spLocks noGrp="1"/>
          </p:cNvSpPr>
          <p:nvPr>
            <p:ph sz="quarter" idx="10"/>
          </p:nvPr>
        </p:nvSpPr>
        <p:spPr/>
        <p:txBody>
          <a:bodyPr/>
          <a:lstStyle/>
          <a:p>
            <a:r>
              <a:rPr lang="en-US" dirty="0">
                <a:solidFill>
                  <a:srgbClr val="204A87"/>
                </a:solidFill>
              </a:rPr>
              <a:t>require </a:t>
            </a:r>
            <a:r>
              <a:rPr lang="en-US" dirty="0">
                <a:solidFill>
                  <a:srgbClr val="4E9A06"/>
                </a:solidFill>
              </a:rPr>
              <a:t>'</a:t>
            </a:r>
            <a:r>
              <a:rPr lang="en-US" dirty="0" err="1" smtClean="0">
                <a:solidFill>
                  <a:srgbClr val="4E9A06"/>
                </a:solidFill>
              </a:rPr>
              <a:t>spec_helper</a:t>
            </a:r>
            <a:r>
              <a:rPr lang="en-US" dirty="0" smtClean="0">
                <a:solidFill>
                  <a:srgbClr val="4E9A06"/>
                </a:solidFill>
              </a:rPr>
              <a:t>’</a:t>
            </a:r>
          </a:p>
          <a:p>
            <a:endParaRPr lang="en-US" dirty="0"/>
          </a:p>
          <a:p>
            <a:r>
              <a:rPr lang="en-US" dirty="0">
                <a:solidFill>
                  <a:srgbClr val="000000"/>
                </a:solidFill>
              </a:rPr>
              <a:t>describe </a:t>
            </a:r>
            <a:r>
              <a:rPr lang="en-US" dirty="0">
                <a:solidFill>
                  <a:srgbClr val="4E9A06"/>
                </a:solidFill>
              </a:rPr>
              <a:t>"</a:t>
            </a:r>
            <a:r>
              <a:rPr lang="en-US" dirty="0" smtClean="0">
                <a:solidFill>
                  <a:srgbClr val="4E9A06"/>
                </a:solidFill>
              </a:rPr>
              <a:t>apache::default" </a:t>
            </a:r>
            <a:r>
              <a:rPr lang="en-US" b="1" dirty="0">
                <a:solidFill>
                  <a:srgbClr val="204A87"/>
                </a:solidFill>
              </a:rPr>
              <a:t>do</a:t>
            </a:r>
          </a:p>
          <a:p>
            <a:r>
              <a:rPr lang="en-US" dirty="0"/>
              <a:t>  </a:t>
            </a:r>
            <a:r>
              <a:rPr lang="en-US" dirty="0">
                <a:solidFill>
                  <a:srgbClr val="000000"/>
                </a:solidFill>
              </a:rPr>
              <a:t>it </a:t>
            </a:r>
            <a:r>
              <a:rPr lang="en-US" dirty="0">
                <a:solidFill>
                  <a:srgbClr val="4E9A06"/>
                </a:solidFill>
              </a:rPr>
              <a:t>"is awesome"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a:t>
            </a:r>
            <a:r>
              <a:rPr lang="en-US" b="1" dirty="0">
                <a:solidFill>
                  <a:srgbClr val="204A87"/>
                </a:solidFill>
              </a:rPr>
              <a:t>true</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eq</a:t>
            </a:r>
            <a:r>
              <a:rPr lang="en-US" b="1" dirty="0">
                <a:solidFill>
                  <a:srgbClr val="000000"/>
                </a:solidFill>
              </a:rPr>
              <a:t> </a:t>
            </a:r>
            <a:r>
              <a:rPr lang="en-US" b="1" dirty="0">
                <a:solidFill>
                  <a:srgbClr val="204A87"/>
                </a:solidFill>
              </a:rPr>
              <a:t>true</a:t>
            </a:r>
          </a:p>
          <a:p>
            <a:r>
              <a:rPr lang="en-US" dirty="0"/>
              <a:t>  </a:t>
            </a:r>
            <a:r>
              <a:rPr lang="en-US" b="1" dirty="0">
                <a:solidFill>
                  <a:srgbClr val="204A87"/>
                </a:solidFill>
              </a:rPr>
              <a:t>end</a:t>
            </a:r>
          </a:p>
          <a:p>
            <a:r>
              <a:rPr lang="en-US" b="1" dirty="0">
                <a:solidFill>
                  <a:srgbClr val="204A87"/>
                </a:solidFill>
              </a:rPr>
              <a:t>end</a:t>
            </a:r>
          </a:p>
          <a:p>
            <a:endParaRPr lang="en-US" dirty="0"/>
          </a:p>
        </p:txBody>
      </p:sp>
      <p:sp>
        <p:nvSpPr>
          <p:cNvPr id="5" name="Text Placeholder 4"/>
          <p:cNvSpPr>
            <a:spLocks noGrp="1"/>
          </p:cNvSpPr>
          <p:nvPr>
            <p:ph type="body" sz="quarter" idx="11"/>
          </p:nvPr>
        </p:nvSpPr>
        <p:spPr/>
        <p:txBody>
          <a:bodyPr>
            <a:normAutofit fontScale="55000" lnSpcReduction="20000"/>
          </a:bodyPr>
          <a:lstStyle/>
          <a:p>
            <a:r>
              <a:rPr lang="en-US" dirty="0"/>
              <a:t>test/integration/default/</a:t>
            </a:r>
            <a:r>
              <a:rPr lang="en-US" dirty="0" err="1"/>
              <a:t>serverspec</a:t>
            </a:r>
            <a:r>
              <a:rPr lang="en-US" dirty="0"/>
              <a:t>/</a:t>
            </a:r>
            <a:r>
              <a:rPr lang="en-US" dirty="0" err="1"/>
              <a:t>default_spec.rb</a:t>
            </a:r>
            <a:endParaRPr lang="en-US" dirty="0"/>
          </a:p>
        </p:txBody>
      </p:sp>
    </p:spTree>
    <p:extLst>
      <p:ext uri="{BB962C8B-B14F-4D97-AF65-F5344CB8AC3E}">
        <p14:creationId xmlns:p14="http://schemas.microsoft.com/office/powerpoint/2010/main" val="1955425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fontScale="47500" lnSpcReduction="20000"/>
          </a:bodyPr>
          <a:lstStyle/>
          <a:p>
            <a:r>
              <a:rPr lang="en-US" dirty="0"/>
              <a:t>-----&gt; Running </a:t>
            </a:r>
            <a:r>
              <a:rPr lang="en-US" dirty="0" err="1"/>
              <a:t>serverspec</a:t>
            </a:r>
            <a:r>
              <a:rPr lang="en-US" dirty="0"/>
              <a:t> test suite</a:t>
            </a:r>
          </a:p>
          <a:p>
            <a:r>
              <a:rPr lang="en-US" dirty="0"/>
              <a:t>       /opt/chef/embedded/bin/ruby -I/</a:t>
            </a:r>
            <a:r>
              <a:rPr lang="en-US" dirty="0" err="1"/>
              <a:t>tmp</a:t>
            </a:r>
            <a:r>
              <a:rPr lang="en-US" dirty="0"/>
              <a:t>/busser/suites/</a:t>
            </a:r>
            <a:r>
              <a:rPr lang="en-US" dirty="0" err="1"/>
              <a:t>serverspec</a:t>
            </a:r>
            <a:r>
              <a:rPr lang="en-US" dirty="0"/>
              <a:t> -I/</a:t>
            </a:r>
            <a:r>
              <a:rPr lang="en-US" dirty="0" err="1"/>
              <a:t>tmp</a:t>
            </a:r>
            <a:r>
              <a:rPr lang="en-US" dirty="0"/>
              <a:t>/busser/gems/gems/rspec-support-3.1.2/lib:/</a:t>
            </a:r>
            <a:r>
              <a:rPr lang="en-US" dirty="0" err="1"/>
              <a:t>tmp</a:t>
            </a:r>
            <a:r>
              <a:rPr lang="en-US" dirty="0"/>
              <a:t>/busser/gems/gems/rspec-core-3.1.7/lib /opt/chef/embedded/bin/</a:t>
            </a:r>
            <a:r>
              <a:rPr lang="en-US" dirty="0" err="1"/>
              <a:t>rspec</a:t>
            </a:r>
            <a:r>
              <a:rPr lang="en-US" dirty="0"/>
              <a:t> --pattern /</a:t>
            </a:r>
            <a:r>
              <a:rPr lang="en-US" dirty="0" err="1"/>
              <a:t>tmp</a:t>
            </a:r>
            <a:r>
              <a:rPr lang="en-US" dirty="0"/>
              <a:t>/busser/suites/</a:t>
            </a:r>
            <a:r>
              <a:rPr lang="en-US" dirty="0" err="1"/>
              <a:t>serverspec</a:t>
            </a:r>
            <a:r>
              <a:rPr lang="en-US" dirty="0"/>
              <a:t>/\*\*/\*_</a:t>
            </a:r>
            <a:r>
              <a:rPr lang="en-US" dirty="0" err="1"/>
              <a:t>spec.rb</a:t>
            </a:r>
            <a:r>
              <a:rPr lang="en-US" dirty="0"/>
              <a:t> --color --format documentation --default-path /</a:t>
            </a:r>
            <a:r>
              <a:rPr lang="en-US" dirty="0" err="1"/>
              <a:t>tmp</a:t>
            </a:r>
            <a:r>
              <a:rPr lang="en-US" dirty="0"/>
              <a:t>/busser/suites/</a:t>
            </a:r>
            <a:r>
              <a:rPr lang="en-US" dirty="0" err="1"/>
              <a:t>serverspec</a:t>
            </a:r>
            <a:endParaRPr lang="en-US" dirty="0"/>
          </a:p>
          <a:p>
            <a:endParaRPr lang="en-US" dirty="0"/>
          </a:p>
          <a:p>
            <a:r>
              <a:rPr lang="en-US" dirty="0"/>
              <a:t>       </a:t>
            </a:r>
            <a:r>
              <a:rPr lang="en-US" dirty="0" smtClean="0"/>
              <a:t>apache::default</a:t>
            </a:r>
            <a:endParaRPr lang="en-US" dirty="0"/>
          </a:p>
          <a:p>
            <a:r>
              <a:rPr lang="en-US" dirty="0"/>
              <a:t>         is awesome</a:t>
            </a:r>
          </a:p>
          <a:p>
            <a:endParaRPr lang="en-US" dirty="0"/>
          </a:p>
          <a:p>
            <a:r>
              <a:rPr lang="en-US" dirty="0"/>
              <a:t>       Finished in 0.02823 seconds (files took 0.99875 seconds to load)</a:t>
            </a:r>
          </a:p>
          <a:p>
            <a:r>
              <a:rPr lang="en-US" dirty="0"/>
              <a:t>       1 example, 0 failures</a:t>
            </a:r>
          </a:p>
          <a:p>
            <a:r>
              <a:rPr lang="en-US" dirty="0"/>
              <a:t>       Finished verifying &lt;default-centos-64&gt; (0m5.03s).</a:t>
            </a:r>
          </a:p>
        </p:txBody>
      </p:sp>
      <p:sp>
        <p:nvSpPr>
          <p:cNvPr id="2" name="Title 1"/>
          <p:cNvSpPr>
            <a:spLocks noGrp="1"/>
          </p:cNvSpPr>
          <p:nvPr>
            <p:ph type="title"/>
          </p:nvPr>
        </p:nvSpPr>
        <p:spPr/>
        <p:txBody>
          <a:bodyPr/>
          <a:lstStyle/>
          <a:p>
            <a:r>
              <a:rPr lang="en-US" dirty="0" smtClean="0"/>
              <a:t>Run the </a:t>
            </a:r>
            <a:r>
              <a:rPr lang="en-US" dirty="0" err="1" smtClean="0"/>
              <a:t>serverspec</a:t>
            </a:r>
            <a:r>
              <a:rPr lang="en-US" dirty="0" smtClean="0"/>
              <a:t> test</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kitchen verify</a:t>
            </a:r>
            <a:endParaRPr lang="en-US" dirty="0"/>
          </a:p>
        </p:txBody>
      </p:sp>
    </p:spTree>
    <p:extLst>
      <p:ext uri="{BB962C8B-B14F-4D97-AF65-F5344CB8AC3E}">
        <p14:creationId xmlns:p14="http://schemas.microsoft.com/office/powerpoint/2010/main" val="205170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How would you test our criteria?</a:t>
            </a:r>
            <a:endParaRPr lang="en-US" dirty="0"/>
          </a:p>
        </p:txBody>
      </p:sp>
      <p:sp>
        <p:nvSpPr>
          <p:cNvPr id="6" name="Text Placeholder 5"/>
          <p:cNvSpPr>
            <a:spLocks noGrp="1"/>
          </p:cNvSpPr>
          <p:nvPr>
            <p:ph type="body" sz="quarter" idx="10"/>
          </p:nvPr>
        </p:nvSpPr>
        <p:spPr/>
        <p:txBody>
          <a:bodyPr/>
          <a:lstStyle/>
          <a:p>
            <a:r>
              <a:rPr lang="en-US" dirty="0" smtClean="0"/>
              <a:t>What would you test to make sure apache is running?</a:t>
            </a:r>
            <a:endParaRPr lang="en-US" dirty="0"/>
          </a:p>
        </p:txBody>
      </p:sp>
    </p:spTree>
    <p:extLst>
      <p:ext uri="{BB962C8B-B14F-4D97-AF65-F5344CB8AC3E}">
        <p14:creationId xmlns:p14="http://schemas.microsoft.com/office/powerpoint/2010/main" val="574254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package is installed</a:t>
            </a:r>
            <a:endParaRPr lang="en-US" dirty="0"/>
          </a:p>
        </p:txBody>
      </p:sp>
      <p:sp>
        <p:nvSpPr>
          <p:cNvPr id="5" name="Content Placeholder 4"/>
          <p:cNvSpPr>
            <a:spLocks noGrp="1"/>
          </p:cNvSpPr>
          <p:nvPr>
            <p:ph sz="quarter" idx="10"/>
          </p:nvPr>
        </p:nvSpPr>
        <p:spPr/>
        <p:txBody>
          <a:bodyPr>
            <a:normAutofit fontScale="85000" lnSpcReduction="20000"/>
          </a:bodyPr>
          <a:lstStyle/>
          <a:p>
            <a:r>
              <a:rPr lang="en-US" dirty="0">
                <a:solidFill>
                  <a:srgbClr val="204A87"/>
                </a:solidFill>
              </a:rPr>
              <a:t>require </a:t>
            </a:r>
            <a:r>
              <a:rPr lang="en-US" dirty="0">
                <a:solidFill>
                  <a:srgbClr val="4E9A06"/>
                </a:solidFill>
              </a:rPr>
              <a:t>'</a:t>
            </a:r>
            <a:r>
              <a:rPr lang="en-US" dirty="0" err="1">
                <a:solidFill>
                  <a:srgbClr val="4E9A06"/>
                </a:solidFill>
              </a:rPr>
              <a:t>spec_helper</a:t>
            </a:r>
            <a:r>
              <a:rPr lang="en-US" dirty="0">
                <a:solidFill>
                  <a:srgbClr val="4E9A06"/>
                </a:solidFill>
              </a:rPr>
              <a:t>'</a:t>
            </a:r>
          </a:p>
          <a:p>
            <a:endParaRPr lang="en-US" dirty="0"/>
          </a:p>
          <a:p>
            <a:r>
              <a:rPr lang="en-US" dirty="0">
                <a:solidFill>
                  <a:srgbClr val="000000"/>
                </a:solidFill>
              </a:rPr>
              <a:t>describe </a:t>
            </a:r>
            <a:r>
              <a:rPr lang="en-US" dirty="0">
                <a:solidFill>
                  <a:srgbClr val="4E9A06"/>
                </a:solidFill>
              </a:rPr>
              <a:t>"apache" </a:t>
            </a:r>
            <a:r>
              <a:rPr lang="en-US" b="1" dirty="0">
                <a:solidFill>
                  <a:srgbClr val="204A87"/>
                </a:solidFill>
              </a:rPr>
              <a:t>do</a:t>
            </a:r>
          </a:p>
          <a:p>
            <a:r>
              <a:rPr lang="en-US" dirty="0"/>
              <a:t>  </a:t>
            </a:r>
            <a:r>
              <a:rPr lang="en-US" dirty="0">
                <a:solidFill>
                  <a:srgbClr val="000000"/>
                </a:solidFill>
              </a:rPr>
              <a:t>it </a:t>
            </a:r>
            <a:r>
              <a:rPr lang="en-US" dirty="0">
                <a:solidFill>
                  <a:srgbClr val="4E9A06"/>
                </a:solidFill>
              </a:rPr>
              <a:t>"is awesome"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a:t>
            </a:r>
            <a:r>
              <a:rPr lang="en-US" b="1" dirty="0">
                <a:solidFill>
                  <a:srgbClr val="204A87"/>
                </a:solidFill>
              </a:rPr>
              <a:t>true</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eq</a:t>
            </a:r>
            <a:r>
              <a:rPr lang="en-US" b="1" dirty="0">
                <a:solidFill>
                  <a:srgbClr val="000000"/>
                </a:solidFill>
              </a:rPr>
              <a:t> </a:t>
            </a:r>
            <a:r>
              <a:rPr lang="en-US" b="1" dirty="0">
                <a:solidFill>
                  <a:srgbClr val="204A87"/>
                </a:solidFill>
              </a:rPr>
              <a:t>true</a:t>
            </a:r>
          </a:p>
          <a:p>
            <a:r>
              <a:rPr lang="en-US" dirty="0"/>
              <a:t>  </a:t>
            </a:r>
            <a:r>
              <a:rPr lang="en-US" b="1" dirty="0">
                <a:solidFill>
                  <a:srgbClr val="204A87"/>
                </a:solidFill>
              </a:rPr>
              <a:t>end</a:t>
            </a:r>
          </a:p>
          <a:p>
            <a:r>
              <a:rPr lang="en-US" dirty="0"/>
              <a:t>  </a:t>
            </a:r>
          </a:p>
          <a:p>
            <a:r>
              <a:rPr lang="en-US" dirty="0"/>
              <a:t>  </a:t>
            </a:r>
            <a:r>
              <a:rPr lang="en-US" dirty="0">
                <a:solidFill>
                  <a:srgbClr val="000000"/>
                </a:solidFill>
              </a:rPr>
              <a:t>it </a:t>
            </a:r>
            <a:r>
              <a:rPr lang="en-US" dirty="0">
                <a:solidFill>
                  <a:srgbClr val="4E9A06"/>
                </a:solidFill>
              </a:rPr>
              <a:t>"is installed"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(package</a:t>
            </a:r>
            <a:r>
              <a:rPr lang="en-US" b="1" dirty="0" smtClean="0">
                <a:solidFill>
                  <a:srgbClr val="000000"/>
                </a:solidFill>
              </a:rPr>
              <a:t>(</a:t>
            </a:r>
            <a:r>
              <a:rPr lang="en-US" b="1" dirty="0" smtClean="0">
                <a:solidFill>
                  <a:srgbClr val="4E9A06"/>
                </a:solidFill>
              </a:rPr>
              <a:t>"apache2"</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be_installed</a:t>
            </a:r>
            <a:endParaRPr lang="en-US" b="1" dirty="0">
              <a:solidFill>
                <a:srgbClr val="000000"/>
              </a:solidFill>
            </a:endParaRPr>
          </a:p>
          <a:p>
            <a:r>
              <a:rPr lang="en-US" dirty="0"/>
              <a:t>  </a:t>
            </a:r>
            <a:r>
              <a:rPr lang="en-US" b="1" dirty="0">
                <a:solidFill>
                  <a:srgbClr val="204A87"/>
                </a:solidFill>
              </a:rPr>
              <a:t>end</a:t>
            </a:r>
          </a:p>
          <a:p>
            <a:r>
              <a:rPr lang="en-US" b="1" dirty="0">
                <a:solidFill>
                  <a:srgbClr val="204A87"/>
                </a:solidFill>
              </a:rPr>
              <a:t>end</a:t>
            </a:r>
          </a:p>
          <a:p>
            <a:endParaRPr lang="en-US" dirty="0"/>
          </a:p>
        </p:txBody>
      </p:sp>
      <p:sp>
        <p:nvSpPr>
          <p:cNvPr id="6" name="Text Placeholder 5"/>
          <p:cNvSpPr>
            <a:spLocks noGrp="1"/>
          </p:cNvSpPr>
          <p:nvPr>
            <p:ph type="body" sz="quarter" idx="11"/>
          </p:nvPr>
        </p:nvSpPr>
        <p:spPr/>
        <p:txBody>
          <a:bodyPr>
            <a:normAutofit fontScale="55000" lnSpcReduction="20000"/>
          </a:bodyPr>
          <a:lstStyle/>
          <a:p>
            <a:r>
              <a:rPr lang="en-US" dirty="0"/>
              <a:t>test/integration/default/</a:t>
            </a:r>
            <a:r>
              <a:rPr lang="en-US" dirty="0" err="1"/>
              <a:t>serverspec</a:t>
            </a:r>
            <a:r>
              <a:rPr lang="en-US" dirty="0"/>
              <a:t>/</a:t>
            </a:r>
            <a:r>
              <a:rPr lang="en-US" dirty="0" err="1" smtClean="0"/>
              <a:t>default_spec.rb</a:t>
            </a:r>
            <a:endParaRPr lang="en-US" dirty="0"/>
          </a:p>
        </p:txBody>
      </p:sp>
    </p:spTree>
    <p:extLst>
      <p:ext uri="{BB962C8B-B14F-4D97-AF65-F5344CB8AC3E}">
        <p14:creationId xmlns:p14="http://schemas.microsoft.com/office/powerpoint/2010/main" val="3377566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fontScale="47500" lnSpcReduction="20000"/>
          </a:bodyPr>
          <a:lstStyle/>
          <a:p>
            <a:r>
              <a:rPr lang="en-US" dirty="0"/>
              <a:t> apache::default</a:t>
            </a:r>
          </a:p>
          <a:p>
            <a:r>
              <a:rPr lang="en-US" dirty="0"/>
              <a:t>         is awesome</a:t>
            </a:r>
          </a:p>
          <a:p>
            <a:r>
              <a:rPr lang="en-US" dirty="0"/>
              <a:t>         is installed (FAILED - 1)</a:t>
            </a:r>
          </a:p>
          <a:p>
            <a:endParaRPr lang="en-US" dirty="0"/>
          </a:p>
          <a:p>
            <a:r>
              <a:rPr lang="en-US" dirty="0"/>
              <a:t>       Failures:</a:t>
            </a:r>
          </a:p>
          <a:p>
            <a:endParaRPr lang="en-US" dirty="0"/>
          </a:p>
          <a:p>
            <a:r>
              <a:rPr lang="en-US" dirty="0"/>
              <a:t>         1) apache::default is installed</a:t>
            </a:r>
          </a:p>
          <a:p>
            <a:r>
              <a:rPr lang="en-US" dirty="0"/>
              <a:t>            Failure/Error: expect(package 'apache2').to </a:t>
            </a:r>
            <a:r>
              <a:rPr lang="en-US" dirty="0" err="1"/>
              <a:t>be_installed</a:t>
            </a:r>
            <a:endParaRPr lang="en-US" dirty="0"/>
          </a:p>
          <a:p>
            <a:r>
              <a:rPr lang="en-US" dirty="0"/>
              <a:t>              expected Package "apache2" to be installed</a:t>
            </a:r>
          </a:p>
          <a:p>
            <a:r>
              <a:rPr lang="en-US" dirty="0"/>
              <a:t>              /bin/</a:t>
            </a:r>
            <a:r>
              <a:rPr lang="en-US" dirty="0" err="1"/>
              <a:t>sh</a:t>
            </a:r>
            <a:r>
              <a:rPr lang="en-US" dirty="0"/>
              <a:t> -c </a:t>
            </a:r>
            <a:r>
              <a:rPr lang="en-US" dirty="0" err="1"/>
              <a:t>dpkg</a:t>
            </a:r>
            <a:r>
              <a:rPr lang="en-US" dirty="0"/>
              <a:t>-query\ -f\ \'\$\{Status\}\'\ -W\ apache2\ \|\ </a:t>
            </a:r>
            <a:r>
              <a:rPr lang="en-US" dirty="0" err="1"/>
              <a:t>grep</a:t>
            </a:r>
            <a:r>
              <a:rPr lang="en-US" dirty="0"/>
              <a:t>\ -E\ \'\^\(install\|hold\)\ ok\ installed\$\'</a:t>
            </a:r>
          </a:p>
          <a:p>
            <a:r>
              <a:rPr lang="en-US" dirty="0"/>
              <a:t>              No packages found matching apache2</a:t>
            </a:r>
            <a:r>
              <a:rPr lang="en-US" dirty="0" smtClean="0"/>
              <a:t>.</a:t>
            </a:r>
            <a:endParaRPr lang="en-US" dirty="0"/>
          </a:p>
        </p:txBody>
      </p:sp>
      <p:sp>
        <p:nvSpPr>
          <p:cNvPr id="5" name="Title 4"/>
          <p:cNvSpPr>
            <a:spLocks noGrp="1"/>
          </p:cNvSpPr>
          <p:nvPr>
            <p:ph type="title"/>
          </p:nvPr>
        </p:nvSpPr>
        <p:spPr/>
        <p:txBody>
          <a:bodyPr/>
          <a:lstStyle/>
          <a:p>
            <a:r>
              <a:rPr lang="en-US" dirty="0" smtClean="0"/>
              <a:t>Exercise the test</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smtClean="0"/>
              <a:t>kitchen verify</a:t>
            </a:r>
            <a:endParaRPr lang="en-US" dirty="0"/>
          </a:p>
        </p:txBody>
      </p:sp>
    </p:spTree>
    <p:extLst>
      <p:ext uri="{BB962C8B-B14F-4D97-AF65-F5344CB8AC3E}">
        <p14:creationId xmlns:p14="http://schemas.microsoft.com/office/powerpoint/2010/main" val="3696815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Golden Images to Update</a:t>
            </a:r>
            <a:endParaRPr lang="en-US" dirty="0"/>
          </a:p>
        </p:txBody>
      </p:sp>
      <p:pic>
        <p:nvPicPr>
          <p:cNvPr id="5" name="Picture 4"/>
          <p:cNvPicPr>
            <a:picLocks noChangeAspect="1"/>
          </p:cNvPicPr>
          <p:nvPr/>
        </p:nvPicPr>
        <p:blipFill>
          <a:blip r:embed="rId2"/>
          <a:stretch>
            <a:fillRect/>
          </a:stretch>
        </p:blipFill>
        <p:spPr>
          <a:xfrm>
            <a:off x="5718908" y="3402623"/>
            <a:ext cx="780562" cy="780562"/>
          </a:xfrm>
          <a:prstGeom prst="rect">
            <a:avLst/>
          </a:prstGeom>
        </p:spPr>
      </p:pic>
      <p:pic>
        <p:nvPicPr>
          <p:cNvPr id="9" name="Picture 8"/>
          <p:cNvPicPr>
            <a:picLocks noChangeAspect="1"/>
          </p:cNvPicPr>
          <p:nvPr/>
        </p:nvPicPr>
        <p:blipFill>
          <a:blip r:embed="rId2"/>
          <a:stretch>
            <a:fillRect/>
          </a:stretch>
        </p:blipFill>
        <p:spPr>
          <a:xfrm>
            <a:off x="5715000" y="4395177"/>
            <a:ext cx="780562" cy="780562"/>
          </a:xfrm>
          <a:prstGeom prst="rect">
            <a:avLst/>
          </a:prstGeom>
        </p:spPr>
      </p:pic>
      <p:pic>
        <p:nvPicPr>
          <p:cNvPr id="10" name="Picture 9"/>
          <p:cNvPicPr>
            <a:picLocks noChangeAspect="1"/>
          </p:cNvPicPr>
          <p:nvPr/>
        </p:nvPicPr>
        <p:blipFill>
          <a:blip r:embed="rId2"/>
          <a:stretch>
            <a:fillRect/>
          </a:stretch>
        </p:blipFill>
        <p:spPr>
          <a:xfrm>
            <a:off x="5715000" y="2421793"/>
            <a:ext cx="780562" cy="780562"/>
          </a:xfrm>
          <a:prstGeom prst="rect">
            <a:avLst/>
          </a:prstGeom>
        </p:spPr>
      </p:pic>
      <p:pic>
        <p:nvPicPr>
          <p:cNvPr id="11" name="Picture 10"/>
          <p:cNvPicPr>
            <a:picLocks noChangeAspect="1"/>
          </p:cNvPicPr>
          <p:nvPr/>
        </p:nvPicPr>
        <p:blipFill>
          <a:blip r:embed="rId2"/>
          <a:stretch>
            <a:fillRect/>
          </a:stretch>
        </p:blipFill>
        <p:spPr>
          <a:xfrm>
            <a:off x="5734538" y="1405792"/>
            <a:ext cx="780562" cy="780562"/>
          </a:xfrm>
          <a:prstGeom prst="rect">
            <a:avLst/>
          </a:prstGeom>
        </p:spPr>
      </p:pic>
      <p:pic>
        <p:nvPicPr>
          <p:cNvPr id="12" name="Picture 11"/>
          <p:cNvPicPr>
            <a:picLocks noChangeAspect="1"/>
          </p:cNvPicPr>
          <p:nvPr/>
        </p:nvPicPr>
        <p:blipFill>
          <a:blip r:embed="rId2"/>
          <a:stretch>
            <a:fillRect/>
          </a:stretch>
        </p:blipFill>
        <p:spPr>
          <a:xfrm>
            <a:off x="5715000" y="5391638"/>
            <a:ext cx="780562" cy="780562"/>
          </a:xfrm>
          <a:prstGeom prst="rect">
            <a:avLst/>
          </a:prstGeom>
        </p:spPr>
      </p:pic>
      <p:pic>
        <p:nvPicPr>
          <p:cNvPr id="18" name="Picture 17"/>
          <p:cNvPicPr>
            <a:picLocks noChangeAspect="1"/>
          </p:cNvPicPr>
          <p:nvPr/>
        </p:nvPicPr>
        <p:blipFill>
          <a:blip r:embed="rId2"/>
          <a:stretch>
            <a:fillRect/>
          </a:stretch>
        </p:blipFill>
        <p:spPr>
          <a:xfrm>
            <a:off x="4632570" y="3402623"/>
            <a:ext cx="780562" cy="780562"/>
          </a:xfrm>
          <a:prstGeom prst="rect">
            <a:avLst/>
          </a:prstGeom>
        </p:spPr>
      </p:pic>
      <p:pic>
        <p:nvPicPr>
          <p:cNvPr id="19" name="Picture 18"/>
          <p:cNvPicPr>
            <a:picLocks noChangeAspect="1"/>
          </p:cNvPicPr>
          <p:nvPr/>
        </p:nvPicPr>
        <p:blipFill>
          <a:blip r:embed="rId2"/>
          <a:stretch>
            <a:fillRect/>
          </a:stretch>
        </p:blipFill>
        <p:spPr>
          <a:xfrm>
            <a:off x="4628662" y="4395177"/>
            <a:ext cx="780562" cy="780562"/>
          </a:xfrm>
          <a:prstGeom prst="rect">
            <a:avLst/>
          </a:prstGeom>
        </p:spPr>
      </p:pic>
      <p:pic>
        <p:nvPicPr>
          <p:cNvPr id="20" name="Picture 19"/>
          <p:cNvPicPr>
            <a:picLocks noChangeAspect="1"/>
          </p:cNvPicPr>
          <p:nvPr/>
        </p:nvPicPr>
        <p:blipFill>
          <a:blip r:embed="rId2"/>
          <a:stretch>
            <a:fillRect/>
          </a:stretch>
        </p:blipFill>
        <p:spPr>
          <a:xfrm>
            <a:off x="4628662" y="2421793"/>
            <a:ext cx="780562" cy="780562"/>
          </a:xfrm>
          <a:prstGeom prst="rect">
            <a:avLst/>
          </a:prstGeom>
        </p:spPr>
      </p:pic>
      <p:pic>
        <p:nvPicPr>
          <p:cNvPr id="21" name="Picture 20"/>
          <p:cNvPicPr>
            <a:picLocks noChangeAspect="1"/>
          </p:cNvPicPr>
          <p:nvPr/>
        </p:nvPicPr>
        <p:blipFill>
          <a:blip r:embed="rId2"/>
          <a:stretch>
            <a:fillRect/>
          </a:stretch>
        </p:blipFill>
        <p:spPr>
          <a:xfrm>
            <a:off x="4648200" y="1405792"/>
            <a:ext cx="780562" cy="780562"/>
          </a:xfrm>
          <a:prstGeom prst="rect">
            <a:avLst/>
          </a:prstGeom>
        </p:spPr>
      </p:pic>
      <p:pic>
        <p:nvPicPr>
          <p:cNvPr id="40" name="Picture 39"/>
          <p:cNvPicPr>
            <a:picLocks noChangeAspect="1"/>
          </p:cNvPicPr>
          <p:nvPr/>
        </p:nvPicPr>
        <p:blipFill>
          <a:blip r:embed="rId2"/>
          <a:stretch>
            <a:fillRect/>
          </a:stretch>
        </p:blipFill>
        <p:spPr>
          <a:xfrm>
            <a:off x="6801338" y="2421793"/>
            <a:ext cx="780562" cy="780562"/>
          </a:xfrm>
          <a:prstGeom prst="rect">
            <a:avLst/>
          </a:prstGeom>
        </p:spPr>
      </p:pic>
      <p:pic>
        <p:nvPicPr>
          <p:cNvPr id="50" name="Picture 49"/>
          <p:cNvPicPr>
            <a:picLocks noChangeAspect="1"/>
          </p:cNvPicPr>
          <p:nvPr/>
        </p:nvPicPr>
        <p:blipFill>
          <a:blip r:embed="rId2"/>
          <a:stretch>
            <a:fillRect/>
          </a:stretch>
        </p:blipFill>
        <p:spPr>
          <a:xfrm>
            <a:off x="7868138" y="2421793"/>
            <a:ext cx="780562" cy="780562"/>
          </a:xfrm>
          <a:prstGeom prst="rect">
            <a:avLst/>
          </a:prstGeom>
        </p:spPr>
      </p:pic>
      <p:pic>
        <p:nvPicPr>
          <p:cNvPr id="80" name="Picture 79"/>
          <p:cNvPicPr>
            <a:picLocks noChangeAspect="1"/>
          </p:cNvPicPr>
          <p:nvPr/>
        </p:nvPicPr>
        <p:blipFill>
          <a:blip r:embed="rId2"/>
          <a:stretch>
            <a:fillRect/>
          </a:stretch>
        </p:blipFill>
        <p:spPr>
          <a:xfrm>
            <a:off x="3523762" y="2421793"/>
            <a:ext cx="780562" cy="780562"/>
          </a:xfrm>
          <a:prstGeom prst="rect">
            <a:avLst/>
          </a:prstGeom>
        </p:spPr>
      </p:pic>
      <p:sp>
        <p:nvSpPr>
          <p:cNvPr id="103" name="TextBox 102"/>
          <p:cNvSpPr txBox="1"/>
          <p:nvPr/>
        </p:nvSpPr>
        <p:spPr>
          <a:xfrm>
            <a:off x="3276600" y="1600200"/>
            <a:ext cx="1180461" cy="369332"/>
          </a:xfrm>
          <a:prstGeom prst="rect">
            <a:avLst/>
          </a:prstGeom>
          <a:noFill/>
        </p:spPr>
        <p:txBody>
          <a:bodyPr wrap="none" lIns="0" tIns="0" rIns="0" bIns="0" rtlCol="0">
            <a:spAutoFit/>
          </a:bodyPr>
          <a:lstStyle/>
          <a:p>
            <a:r>
              <a:rPr lang="en-US" sz="2400" dirty="0" smtClean="0">
                <a:solidFill>
                  <a:schemeClr val="accent3">
                    <a:lumMod val="50000"/>
                  </a:schemeClr>
                </a:solidFill>
              </a:rPr>
              <a:t>Graphite</a:t>
            </a:r>
          </a:p>
        </p:txBody>
      </p:sp>
      <p:sp>
        <p:nvSpPr>
          <p:cNvPr id="104" name="TextBox 103"/>
          <p:cNvSpPr txBox="1"/>
          <p:nvPr/>
        </p:nvSpPr>
        <p:spPr>
          <a:xfrm>
            <a:off x="6781800" y="1600200"/>
            <a:ext cx="958045"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Nagios</a:t>
            </a:r>
            <a:endParaRPr lang="en-US" sz="2400" dirty="0" smtClean="0">
              <a:solidFill>
                <a:schemeClr val="accent3">
                  <a:lumMod val="50000"/>
                </a:schemeClr>
              </a:solidFill>
            </a:endParaRPr>
          </a:p>
        </p:txBody>
      </p:sp>
      <p:sp>
        <p:nvSpPr>
          <p:cNvPr id="105" name="TextBox 104"/>
          <p:cNvSpPr txBox="1"/>
          <p:nvPr/>
        </p:nvSpPr>
        <p:spPr>
          <a:xfrm>
            <a:off x="8839200" y="2590800"/>
            <a:ext cx="684082" cy="369332"/>
          </a:xfrm>
          <a:prstGeom prst="rect">
            <a:avLst/>
          </a:prstGeom>
          <a:noFill/>
        </p:spPr>
        <p:txBody>
          <a:bodyPr wrap="none" lIns="0" tIns="0" rIns="0" bIns="0" rtlCol="0">
            <a:spAutoFit/>
          </a:bodyPr>
          <a:lstStyle/>
          <a:p>
            <a:r>
              <a:rPr lang="en-US" sz="2400" dirty="0" smtClean="0">
                <a:solidFill>
                  <a:schemeClr val="accent3">
                    <a:lumMod val="50000"/>
                  </a:schemeClr>
                </a:solidFill>
              </a:rPr>
              <a:t>Rails </a:t>
            </a:r>
          </a:p>
        </p:txBody>
      </p:sp>
      <p:sp>
        <p:nvSpPr>
          <p:cNvPr id="106" name="TextBox 105"/>
          <p:cNvSpPr txBox="1"/>
          <p:nvPr/>
        </p:nvSpPr>
        <p:spPr>
          <a:xfrm>
            <a:off x="6781800" y="3581400"/>
            <a:ext cx="150522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Memcache</a:t>
            </a:r>
            <a:endParaRPr lang="en-US" sz="2400" dirty="0" smtClean="0">
              <a:solidFill>
                <a:schemeClr val="accent3">
                  <a:lumMod val="50000"/>
                </a:schemeClr>
              </a:solidFill>
            </a:endParaRPr>
          </a:p>
        </p:txBody>
      </p:sp>
      <p:sp>
        <p:nvSpPr>
          <p:cNvPr id="107" name="TextBox 106"/>
          <p:cNvSpPr txBox="1"/>
          <p:nvPr/>
        </p:nvSpPr>
        <p:spPr>
          <a:xfrm>
            <a:off x="6781800" y="4648200"/>
            <a:ext cx="2223866"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Slaves</a:t>
            </a:r>
          </a:p>
        </p:txBody>
      </p:sp>
      <p:sp>
        <p:nvSpPr>
          <p:cNvPr id="108" name="TextBox 107"/>
          <p:cNvSpPr txBox="1"/>
          <p:nvPr/>
        </p:nvSpPr>
        <p:spPr>
          <a:xfrm>
            <a:off x="6781800" y="5638800"/>
            <a:ext cx="224420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Master</a:t>
            </a:r>
          </a:p>
        </p:txBody>
      </p:sp>
      <p:sp>
        <p:nvSpPr>
          <p:cNvPr id="3" name="TextBox 2"/>
          <p:cNvSpPr txBox="1"/>
          <p:nvPr/>
        </p:nvSpPr>
        <p:spPr>
          <a:xfrm>
            <a:off x="4934229" y="16002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2" name="TextBox 21"/>
          <p:cNvSpPr txBox="1"/>
          <p:nvPr/>
        </p:nvSpPr>
        <p:spPr>
          <a:xfrm>
            <a:off x="38100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3" name="TextBox 22"/>
          <p:cNvSpPr txBox="1"/>
          <p:nvPr/>
        </p:nvSpPr>
        <p:spPr>
          <a:xfrm>
            <a:off x="6019800" y="16002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4" name="TextBox 23"/>
          <p:cNvSpPr txBox="1"/>
          <p:nvPr/>
        </p:nvSpPr>
        <p:spPr>
          <a:xfrm>
            <a:off x="60198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5" name="TextBox 24"/>
          <p:cNvSpPr txBox="1"/>
          <p:nvPr/>
        </p:nvSpPr>
        <p:spPr>
          <a:xfrm>
            <a:off x="70866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6" name="TextBox 25"/>
          <p:cNvSpPr txBox="1"/>
          <p:nvPr/>
        </p:nvSpPr>
        <p:spPr>
          <a:xfrm>
            <a:off x="81534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7" name="TextBox 26"/>
          <p:cNvSpPr txBox="1"/>
          <p:nvPr/>
        </p:nvSpPr>
        <p:spPr>
          <a:xfrm>
            <a:off x="49530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8" name="TextBox 27"/>
          <p:cNvSpPr txBox="1"/>
          <p:nvPr/>
        </p:nvSpPr>
        <p:spPr>
          <a:xfrm>
            <a:off x="4953000" y="35814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9" name="TextBox 28"/>
          <p:cNvSpPr txBox="1"/>
          <p:nvPr/>
        </p:nvSpPr>
        <p:spPr>
          <a:xfrm>
            <a:off x="4934229" y="45720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30" name="TextBox 29"/>
          <p:cNvSpPr txBox="1"/>
          <p:nvPr/>
        </p:nvSpPr>
        <p:spPr>
          <a:xfrm>
            <a:off x="6019800" y="35814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31" name="TextBox 30"/>
          <p:cNvSpPr txBox="1"/>
          <p:nvPr/>
        </p:nvSpPr>
        <p:spPr>
          <a:xfrm>
            <a:off x="6019800" y="45720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32" name="TextBox 31"/>
          <p:cNvSpPr txBox="1"/>
          <p:nvPr/>
        </p:nvSpPr>
        <p:spPr>
          <a:xfrm>
            <a:off x="6001029" y="55626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Tree>
    <p:extLst>
      <p:ext uri="{BB962C8B-B14F-4D97-AF65-F5344CB8AC3E}">
        <p14:creationId xmlns:p14="http://schemas.microsoft.com/office/powerpoint/2010/main" val="504764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is failing, make it pass</a:t>
            </a:r>
            <a:endParaRPr lang="en-US" dirty="0"/>
          </a:p>
        </p:txBody>
      </p:sp>
      <p:sp>
        <p:nvSpPr>
          <p:cNvPr id="6" name="Text Placeholder 5"/>
          <p:cNvSpPr>
            <a:spLocks noGrp="1"/>
          </p:cNvSpPr>
          <p:nvPr>
            <p:ph type="body" sz="quarter" idx="10"/>
          </p:nvPr>
        </p:nvSpPr>
        <p:spPr/>
        <p:txBody>
          <a:bodyPr/>
          <a:lstStyle/>
          <a:p>
            <a:r>
              <a:rPr lang="en-US" dirty="0" smtClean="0"/>
              <a:t>Test-driven development involves</a:t>
            </a:r>
          </a:p>
          <a:p>
            <a:pPr lvl="1"/>
            <a:r>
              <a:rPr lang="en-US" dirty="0" smtClean="0"/>
              <a:t>Write a test to verify something is working</a:t>
            </a:r>
          </a:p>
          <a:p>
            <a:pPr lvl="1"/>
            <a:r>
              <a:rPr lang="en-US" dirty="0" smtClean="0"/>
              <a:t>Watch the test fail</a:t>
            </a:r>
          </a:p>
          <a:p>
            <a:pPr lvl="1"/>
            <a:r>
              <a:rPr lang="en-US" dirty="0" smtClean="0"/>
              <a:t>Write just enough code to make the test pass</a:t>
            </a:r>
          </a:p>
          <a:p>
            <a:pPr lvl="1"/>
            <a:r>
              <a:rPr lang="en-US" dirty="0" smtClean="0"/>
              <a:t>Repeat</a:t>
            </a:r>
          </a:p>
        </p:txBody>
      </p:sp>
    </p:spTree>
    <p:extLst>
      <p:ext uri="{BB962C8B-B14F-4D97-AF65-F5344CB8AC3E}">
        <p14:creationId xmlns:p14="http://schemas.microsoft.com/office/powerpoint/2010/main" val="2771440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Update our cookbook</a:t>
            </a:r>
            <a:endParaRPr lang="en-US" dirty="0"/>
          </a:p>
        </p:txBody>
      </p:sp>
      <p:sp>
        <p:nvSpPr>
          <p:cNvPr id="5" name="Content Placeholder 4"/>
          <p:cNvSpPr>
            <a:spLocks noGrp="1"/>
          </p:cNvSpPr>
          <p:nvPr>
            <p:ph sz="quarter" idx="10"/>
          </p:nvPr>
        </p:nvSpPr>
        <p:spPr/>
        <p:txBody>
          <a:bodyPr/>
          <a:lstStyle/>
          <a:p>
            <a:r>
              <a:rPr lang="en-US" dirty="0">
                <a:solidFill>
                  <a:srgbClr val="000000"/>
                </a:solidFill>
              </a:rPr>
              <a:t>package </a:t>
            </a:r>
            <a:r>
              <a:rPr lang="en-US" dirty="0" smtClean="0">
                <a:solidFill>
                  <a:srgbClr val="4E9A06"/>
                </a:solidFill>
              </a:rPr>
              <a:t>"apache2"</a:t>
            </a:r>
            <a:endParaRPr lang="en-US" dirty="0">
              <a:solidFill>
                <a:srgbClr val="4E9A06"/>
              </a:solidFill>
            </a:endParaRPr>
          </a:p>
          <a:p>
            <a:endParaRPr lang="en-US" dirty="0"/>
          </a:p>
        </p:txBody>
      </p:sp>
      <p:sp>
        <p:nvSpPr>
          <p:cNvPr id="6" name="Text Placeholder 5"/>
          <p:cNvSpPr>
            <a:spLocks noGrp="1"/>
          </p:cNvSpPr>
          <p:nvPr>
            <p:ph type="body" sz="quarter" idx="11"/>
          </p:nvPr>
        </p:nvSpPr>
        <p:spPr/>
        <p:txBody>
          <a:bodyPr>
            <a:normAutofit fontScale="62500" lnSpcReduction="20000"/>
          </a:bodyPr>
          <a:lstStyle/>
          <a:p>
            <a:r>
              <a:rPr lang="en-US" dirty="0" smtClean="0"/>
              <a:t>~/chef-</a:t>
            </a:r>
            <a:r>
              <a:rPr lang="en-US" dirty="0" err="1" smtClean="0"/>
              <a:t>reop</a:t>
            </a:r>
            <a:r>
              <a:rPr lang="en-US" dirty="0" smtClean="0"/>
              <a:t>/cookbooks/apache/recipes/</a:t>
            </a:r>
            <a:r>
              <a:rPr lang="en-US" dirty="0" err="1" smtClean="0"/>
              <a:t>default.rb</a:t>
            </a:r>
            <a:endParaRPr lang="en-US" dirty="0"/>
          </a:p>
        </p:txBody>
      </p:sp>
    </p:spTree>
    <p:extLst>
      <p:ext uri="{BB962C8B-B14F-4D97-AF65-F5344CB8AC3E}">
        <p14:creationId xmlns:p14="http://schemas.microsoft.com/office/powerpoint/2010/main" val="738516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fontScale="32500" lnSpcReduction="20000"/>
          </a:bodyPr>
          <a:lstStyle/>
          <a:p>
            <a:r>
              <a:rPr lang="en-US" dirty="0"/>
              <a:t>-----&gt; Starting Kitchen (v1.3.1)</a:t>
            </a:r>
          </a:p>
          <a:p>
            <a:r>
              <a:rPr lang="en-US" dirty="0"/>
              <a:t>-----&gt; Converging &lt;default-ubuntu-1204&gt;...</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Chef Omnibus installation detected (install only if missing)</a:t>
            </a:r>
          </a:p>
          <a:p>
            <a:r>
              <a:rPr lang="en-US" dirty="0"/>
              <a:t>       </a:t>
            </a:r>
            <a:r>
              <a:rPr lang="en-US" dirty="0" err="1"/>
              <a:t>sudo</a:t>
            </a:r>
            <a:r>
              <a:rPr lang="en-US" dirty="0"/>
              <a:t>: /</a:t>
            </a:r>
            <a:r>
              <a:rPr lang="en-US" dirty="0" err="1"/>
              <a:t>etc</a:t>
            </a:r>
            <a:r>
              <a:rPr lang="en-US" dirty="0"/>
              <a:t>/</a:t>
            </a:r>
            <a:r>
              <a:rPr lang="en-US" dirty="0" err="1"/>
              <a:t>sudoers.d</a:t>
            </a:r>
            <a:r>
              <a:rPr lang="en-US" dirty="0"/>
              <a:t>/kitchen is mode 0644, should be 0440</a:t>
            </a:r>
          </a:p>
          <a:p>
            <a:r>
              <a:rPr lang="en-US" dirty="0"/>
              <a:t>       Transferring files to &lt;default-ubuntu-1204&gt;</a:t>
            </a:r>
          </a:p>
          <a:p>
            <a:r>
              <a:rPr lang="en-US" dirty="0"/>
              <a:t>       </a:t>
            </a:r>
            <a:r>
              <a:rPr lang="en-US" dirty="0" err="1"/>
              <a:t>sudo</a:t>
            </a:r>
            <a:r>
              <a:rPr lang="en-US" dirty="0"/>
              <a:t>: /</a:t>
            </a:r>
            <a:r>
              <a:rPr lang="en-US" dirty="0" err="1"/>
              <a:t>etc</a:t>
            </a:r>
            <a:r>
              <a:rPr lang="en-US" dirty="0"/>
              <a:t>/</a:t>
            </a:r>
            <a:r>
              <a:rPr lang="en-US" dirty="0" err="1"/>
              <a:t>sudoers.d</a:t>
            </a:r>
            <a:r>
              <a:rPr lang="en-US" dirty="0"/>
              <a:t>/kitchen is mode 0644, should be 0440</a:t>
            </a:r>
          </a:p>
          <a:p>
            <a:r>
              <a:rPr lang="en-US" dirty="0"/>
              <a:t>       Starting Chef Client, version 12.2.1</a:t>
            </a:r>
          </a:p>
          <a:p>
            <a:r>
              <a:rPr lang="en-US" dirty="0"/>
              <a:t>       [2015-04-15T22:02:01+00:00] WARN: Child with name '</a:t>
            </a:r>
            <a:r>
              <a:rPr lang="en-US" dirty="0" err="1"/>
              <a:t>dna.json</a:t>
            </a:r>
            <a:r>
              <a:rPr lang="en-US" dirty="0"/>
              <a:t>' found in multiple directories: /</a:t>
            </a:r>
            <a:r>
              <a:rPr lang="en-US" dirty="0" err="1"/>
              <a:t>tmp</a:t>
            </a:r>
            <a:r>
              <a:rPr lang="en-US" dirty="0"/>
              <a:t>/kitchen/</a:t>
            </a:r>
            <a:r>
              <a:rPr lang="en-US" dirty="0" err="1"/>
              <a:t>dna.json</a:t>
            </a:r>
            <a:r>
              <a:rPr lang="en-US" dirty="0"/>
              <a:t> and /</a:t>
            </a:r>
            <a:r>
              <a:rPr lang="en-US" dirty="0" err="1"/>
              <a:t>tmp</a:t>
            </a:r>
            <a:r>
              <a:rPr lang="en-US" dirty="0"/>
              <a:t>/kitchen/</a:t>
            </a:r>
            <a:r>
              <a:rPr lang="en-US" dirty="0" err="1"/>
              <a:t>dna.json</a:t>
            </a:r>
            <a:endParaRPr lang="en-US" dirty="0"/>
          </a:p>
          <a:p>
            <a:r>
              <a:rPr lang="en-US" dirty="0"/>
              <a:t>       resolving cookbooks for run list: ["apache::default"]</a:t>
            </a:r>
          </a:p>
          <a:p>
            <a:r>
              <a:rPr lang="en-US" dirty="0"/>
              <a:t> </a:t>
            </a:r>
          </a:p>
        </p:txBody>
      </p:sp>
      <p:sp>
        <p:nvSpPr>
          <p:cNvPr id="5" name="Title 4"/>
          <p:cNvSpPr>
            <a:spLocks noGrp="1"/>
          </p:cNvSpPr>
          <p:nvPr>
            <p:ph type="title"/>
          </p:nvPr>
        </p:nvSpPr>
        <p:spPr/>
        <p:txBody>
          <a:bodyPr/>
          <a:lstStyle/>
          <a:p>
            <a:r>
              <a:rPr lang="en-US" dirty="0" smtClean="0"/>
              <a:t>Converge the node again</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smtClean="0"/>
              <a:t>kitchen converge</a:t>
            </a:r>
            <a:endParaRPr lang="en-US" dirty="0"/>
          </a:p>
        </p:txBody>
      </p:sp>
    </p:spTree>
    <p:extLst>
      <p:ext uri="{BB962C8B-B14F-4D97-AF65-F5344CB8AC3E}">
        <p14:creationId xmlns:p14="http://schemas.microsoft.com/office/powerpoint/2010/main" val="1488155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fontScale="70000" lnSpcReduction="20000"/>
          </a:bodyPr>
          <a:lstStyle/>
          <a:p>
            <a:r>
              <a:rPr lang="en-US" dirty="0"/>
              <a:t> apache</a:t>
            </a:r>
          </a:p>
          <a:p>
            <a:r>
              <a:rPr lang="en-US" dirty="0"/>
              <a:t>         is awesome</a:t>
            </a:r>
          </a:p>
          <a:p>
            <a:r>
              <a:rPr lang="en-US" dirty="0"/>
              <a:t>         is installed</a:t>
            </a:r>
          </a:p>
          <a:p>
            <a:endParaRPr lang="en-US" dirty="0"/>
          </a:p>
          <a:p>
            <a:r>
              <a:rPr lang="en-US" dirty="0"/>
              <a:t>       Finished in 0.48165 seconds (files took 1.05 seconds to load)</a:t>
            </a:r>
          </a:p>
          <a:p>
            <a:r>
              <a:rPr lang="en-US" dirty="0"/>
              <a:t>       2 examples, 0 failures</a:t>
            </a:r>
          </a:p>
          <a:p>
            <a:r>
              <a:rPr lang="en-US" dirty="0"/>
              <a:t>       Finished verifying &lt;default-centos-64&gt; (0m5.64s).</a:t>
            </a:r>
          </a:p>
          <a:p>
            <a:r>
              <a:rPr lang="en-US" dirty="0"/>
              <a:t>-----&gt; Kitchen is finished. (0m11.84s)</a:t>
            </a:r>
          </a:p>
        </p:txBody>
      </p:sp>
      <p:sp>
        <p:nvSpPr>
          <p:cNvPr id="5" name="Title 4"/>
          <p:cNvSpPr>
            <a:spLocks noGrp="1"/>
          </p:cNvSpPr>
          <p:nvPr>
            <p:ph type="title"/>
          </p:nvPr>
        </p:nvSpPr>
        <p:spPr/>
        <p:txBody>
          <a:bodyPr/>
          <a:lstStyle/>
          <a:p>
            <a:r>
              <a:rPr lang="en-US" dirty="0" smtClean="0"/>
              <a:t>Exercise the test</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smtClean="0"/>
              <a:t>kitchen verify</a:t>
            </a:r>
            <a:endParaRPr lang="en-US" dirty="0"/>
          </a:p>
        </p:txBody>
      </p:sp>
    </p:spTree>
    <p:extLst>
      <p:ext uri="{BB962C8B-B14F-4D97-AF65-F5344CB8AC3E}">
        <p14:creationId xmlns:p14="http://schemas.microsoft.com/office/powerpoint/2010/main" val="2245175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What else will you test?</a:t>
            </a:r>
            <a:endParaRPr lang="en-US" dirty="0"/>
          </a:p>
        </p:txBody>
      </p:sp>
      <p:sp>
        <p:nvSpPr>
          <p:cNvPr id="6" name="Text Placeholder 5"/>
          <p:cNvSpPr>
            <a:spLocks noGrp="1"/>
          </p:cNvSpPr>
          <p:nvPr>
            <p:ph type="body" sz="quarter" idx="10"/>
          </p:nvPr>
        </p:nvSpPr>
        <p:spPr/>
        <p:txBody>
          <a:bodyPr/>
          <a:lstStyle/>
          <a:p>
            <a:r>
              <a:rPr lang="en-US" dirty="0" smtClean="0"/>
              <a:t>Is the service running?</a:t>
            </a:r>
          </a:p>
          <a:p>
            <a:r>
              <a:rPr lang="en-US" dirty="0" smtClean="0"/>
              <a:t>Is the port accessible?</a:t>
            </a:r>
          </a:p>
          <a:p>
            <a:r>
              <a:rPr lang="en-US" dirty="0" smtClean="0"/>
              <a:t>Is the expected content being served?</a:t>
            </a:r>
          </a:p>
          <a:p>
            <a:endParaRPr lang="en-US" dirty="0"/>
          </a:p>
          <a:p>
            <a:r>
              <a:rPr lang="en-US" dirty="0" smtClean="0"/>
              <a:t>Make sure everything works from a fresh kitchen, too!</a:t>
            </a:r>
            <a:endParaRPr lang="en-US" dirty="0"/>
          </a:p>
        </p:txBody>
      </p:sp>
    </p:spTree>
    <p:extLst>
      <p:ext uri="{BB962C8B-B14F-4D97-AF65-F5344CB8AC3E}">
        <p14:creationId xmlns:p14="http://schemas.microsoft.com/office/powerpoint/2010/main" val="2021956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Extend the </a:t>
            </a:r>
            <a:r>
              <a:rPr lang="en-US" dirty="0" err="1" smtClean="0"/>
              <a:t>Serverspec</a:t>
            </a:r>
            <a:r>
              <a:rPr lang="en-US" dirty="0" smtClean="0"/>
              <a:t> test</a:t>
            </a:r>
            <a:endParaRPr lang="en-US" dirty="0"/>
          </a:p>
        </p:txBody>
      </p:sp>
      <p:sp>
        <p:nvSpPr>
          <p:cNvPr id="5" name="Content Placeholder 4"/>
          <p:cNvSpPr>
            <a:spLocks noGrp="1"/>
          </p:cNvSpPr>
          <p:nvPr>
            <p:ph sz="quarter" idx="10"/>
          </p:nvPr>
        </p:nvSpPr>
        <p:spPr/>
        <p:txBody>
          <a:bodyPr>
            <a:normAutofit fontScale="70000" lnSpcReduction="20000"/>
          </a:bodyPr>
          <a:lstStyle/>
          <a:p>
            <a:r>
              <a:rPr lang="en-US" dirty="0">
                <a:solidFill>
                  <a:srgbClr val="000000"/>
                </a:solidFill>
              </a:rPr>
              <a:t>describe </a:t>
            </a:r>
            <a:r>
              <a:rPr lang="en-US" dirty="0">
                <a:solidFill>
                  <a:srgbClr val="4E9A06"/>
                </a:solidFill>
              </a:rPr>
              <a:t>'apache' </a:t>
            </a:r>
            <a:r>
              <a:rPr lang="en-US" b="1" dirty="0">
                <a:solidFill>
                  <a:srgbClr val="204A87"/>
                </a:solidFill>
              </a:rPr>
              <a:t>do</a:t>
            </a:r>
          </a:p>
          <a:p>
            <a:r>
              <a:rPr lang="en-US" dirty="0"/>
              <a:t>  </a:t>
            </a:r>
            <a:r>
              <a:rPr lang="en-US" dirty="0">
                <a:solidFill>
                  <a:srgbClr val="000000"/>
                </a:solidFill>
              </a:rPr>
              <a:t>it </a:t>
            </a:r>
            <a:r>
              <a:rPr lang="en-US" dirty="0">
                <a:solidFill>
                  <a:srgbClr val="4E9A06"/>
                </a:solidFill>
              </a:rPr>
              <a:t>"is installed"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(package </a:t>
            </a:r>
            <a:r>
              <a:rPr lang="en-US" b="1" dirty="0" smtClean="0">
                <a:solidFill>
                  <a:srgbClr val="4E9A06"/>
                </a:solidFill>
              </a:rPr>
              <a:t>'apache2'</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be_installed</a:t>
            </a:r>
            <a:endParaRPr lang="en-US" b="1" dirty="0">
              <a:solidFill>
                <a:srgbClr val="000000"/>
              </a:solidFill>
            </a:endParaRP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"is running"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(service </a:t>
            </a:r>
            <a:r>
              <a:rPr lang="en-US" b="1" dirty="0" smtClean="0">
                <a:solidFill>
                  <a:srgbClr val="4E9A06"/>
                </a:solidFill>
              </a:rPr>
              <a:t>'apache2'</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be_running</a:t>
            </a:r>
            <a:endParaRPr lang="en-US" b="1" dirty="0">
              <a:solidFill>
                <a:srgbClr val="000000"/>
              </a:solidFill>
            </a:endParaRP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smtClean="0">
                <a:solidFill>
                  <a:srgbClr val="4E9A06"/>
                </a:solidFill>
              </a:rPr>
              <a:t>"responds to http requests"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(command(</a:t>
            </a:r>
            <a:r>
              <a:rPr lang="en-US" b="1" dirty="0">
                <a:solidFill>
                  <a:srgbClr val="4E9A06"/>
                </a:solidFill>
              </a:rPr>
              <a:t>"curl </a:t>
            </a:r>
            <a:r>
              <a:rPr lang="en-US" b="1" dirty="0" err="1">
                <a:solidFill>
                  <a:srgbClr val="4E9A06"/>
                </a:solidFill>
              </a:rPr>
              <a:t>localhost</a:t>
            </a:r>
            <a:r>
              <a:rPr lang="en-US" b="1" dirty="0">
                <a:solidFill>
                  <a:srgbClr val="4E9A06"/>
                </a:solidFill>
              </a:rPr>
              <a:t>"</a:t>
            </a:r>
            <a:r>
              <a:rPr lang="en-US" b="1" dirty="0">
                <a:solidFill>
                  <a:srgbClr val="000000"/>
                </a:solidFill>
              </a:rPr>
              <a:t>)</a:t>
            </a:r>
            <a:r>
              <a:rPr lang="en-US" b="1" dirty="0" smtClean="0">
                <a:solidFill>
                  <a:srgbClr val="CE5C00"/>
                </a:solidFill>
              </a:rPr>
              <a:t>.</a:t>
            </a:r>
            <a:r>
              <a:rPr lang="en-US" b="1" dirty="0" err="1" smtClean="0">
                <a:solidFill>
                  <a:srgbClr val="000000"/>
                </a:solidFill>
              </a:rPr>
              <a:t>exit_status</a:t>
            </a:r>
            <a:r>
              <a:rPr lang="en-US" b="1" dirty="0" smtClean="0">
                <a:solidFill>
                  <a:srgbClr val="000000"/>
                </a:solidFill>
              </a:rPr>
              <a:t>)</a:t>
            </a:r>
            <a:r>
              <a:rPr lang="en-US" b="1" dirty="0">
                <a:solidFill>
                  <a:srgbClr val="CE5C00"/>
                </a:solidFill>
              </a:rPr>
              <a:t>.</a:t>
            </a:r>
            <a:r>
              <a:rPr lang="en-US" b="1" dirty="0">
                <a:solidFill>
                  <a:srgbClr val="000000"/>
                </a:solidFill>
              </a:rPr>
              <a:t>to </a:t>
            </a:r>
            <a:r>
              <a:rPr lang="en-US" b="1" dirty="0" err="1" smtClean="0">
                <a:solidFill>
                  <a:srgbClr val="000000"/>
                </a:solidFill>
              </a:rPr>
              <a:t>eq</a:t>
            </a:r>
            <a:r>
              <a:rPr lang="en-US" b="1" dirty="0" smtClean="0">
                <a:solidFill>
                  <a:srgbClr val="000000"/>
                </a:solidFill>
              </a:rPr>
              <a:t> </a:t>
            </a:r>
            <a:r>
              <a:rPr lang="en-US" b="1" dirty="0">
                <a:solidFill>
                  <a:srgbClr val="4E9A06"/>
                </a:solidFill>
              </a:rPr>
              <a:t>0</a:t>
            </a:r>
          </a:p>
          <a:p>
            <a:r>
              <a:rPr lang="en-US" dirty="0"/>
              <a:t>  </a:t>
            </a:r>
            <a:r>
              <a:rPr lang="en-US" b="1" dirty="0">
                <a:solidFill>
                  <a:srgbClr val="204A87"/>
                </a:solidFill>
              </a:rPr>
              <a:t>end</a:t>
            </a:r>
          </a:p>
          <a:p>
            <a:r>
              <a:rPr lang="en-US" b="1" dirty="0">
                <a:solidFill>
                  <a:srgbClr val="204A87"/>
                </a:solidFill>
              </a:rPr>
              <a:t>end</a:t>
            </a:r>
          </a:p>
        </p:txBody>
      </p:sp>
      <p:sp>
        <p:nvSpPr>
          <p:cNvPr id="6" name="Text Placeholder 5"/>
          <p:cNvSpPr>
            <a:spLocks noGrp="1"/>
          </p:cNvSpPr>
          <p:nvPr>
            <p:ph type="body" sz="quarter" idx="11"/>
          </p:nvPr>
        </p:nvSpPr>
        <p:spPr/>
        <p:txBody>
          <a:bodyPr>
            <a:normAutofit fontScale="55000" lnSpcReduction="20000"/>
          </a:bodyPr>
          <a:lstStyle/>
          <a:p>
            <a:r>
              <a:rPr lang="en-US" dirty="0"/>
              <a:t>test/integration/default/</a:t>
            </a:r>
            <a:r>
              <a:rPr lang="en-US" dirty="0" err="1"/>
              <a:t>serverspec</a:t>
            </a:r>
            <a:r>
              <a:rPr lang="en-US" dirty="0"/>
              <a:t>/</a:t>
            </a:r>
            <a:r>
              <a:rPr lang="en-US" dirty="0" err="1"/>
              <a:t>default_spec.rb</a:t>
            </a:r>
            <a:endParaRPr lang="en-US" dirty="0"/>
          </a:p>
        </p:txBody>
      </p:sp>
    </p:spTree>
    <p:extLst>
      <p:ext uri="{BB962C8B-B14F-4D97-AF65-F5344CB8AC3E}">
        <p14:creationId xmlns:p14="http://schemas.microsoft.com/office/powerpoint/2010/main" val="2082349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62500" lnSpcReduction="20000"/>
          </a:bodyPr>
          <a:lstStyle/>
          <a:p>
            <a:endParaRPr lang="en-US" sz="2500" dirty="0"/>
          </a:p>
          <a:p>
            <a:r>
              <a:rPr lang="en-US" sz="2500" dirty="0" smtClean="0"/>
              <a:t> </a:t>
            </a:r>
            <a:r>
              <a:rPr lang="en-US" sz="2500" dirty="0"/>
              <a:t>Failures:</a:t>
            </a:r>
          </a:p>
          <a:p>
            <a:endParaRPr lang="en-US" sz="2500" dirty="0"/>
          </a:p>
          <a:p>
            <a:r>
              <a:rPr lang="en-US" sz="2500" dirty="0"/>
              <a:t> </a:t>
            </a:r>
            <a:r>
              <a:rPr lang="en-US" sz="2500" dirty="0" smtClean="0"/>
              <a:t> </a:t>
            </a:r>
            <a:r>
              <a:rPr lang="en-US" sz="2500" dirty="0"/>
              <a:t>1) apache::default is running</a:t>
            </a:r>
          </a:p>
          <a:p>
            <a:r>
              <a:rPr lang="en-US" sz="2500" dirty="0"/>
              <a:t>     </a:t>
            </a:r>
            <a:r>
              <a:rPr lang="en-US" sz="2500" dirty="0" smtClean="0"/>
              <a:t>Failure</a:t>
            </a:r>
            <a:r>
              <a:rPr lang="en-US" sz="2500" dirty="0"/>
              <a:t>/Error: expect(service 'apache2').to </a:t>
            </a:r>
            <a:r>
              <a:rPr lang="en-US" sz="2500" dirty="0" err="1"/>
              <a:t>be_running</a:t>
            </a:r>
            <a:endParaRPr lang="en-US" sz="2500" dirty="0"/>
          </a:p>
          <a:p>
            <a:r>
              <a:rPr lang="en-US" sz="2500" dirty="0" smtClean="0"/>
              <a:t>     expected </a:t>
            </a:r>
            <a:r>
              <a:rPr lang="en-US" sz="2500" dirty="0"/>
              <a:t>Service "apache2" to be running</a:t>
            </a:r>
          </a:p>
          <a:p>
            <a:r>
              <a:rPr lang="en-US" sz="2500" dirty="0"/>
              <a:t>    </a:t>
            </a:r>
            <a:r>
              <a:rPr lang="en-US" sz="2500" dirty="0" smtClean="0"/>
              <a:t>/</a:t>
            </a:r>
            <a:r>
              <a:rPr lang="en-US" sz="2500" dirty="0"/>
              <a:t>bin/</a:t>
            </a:r>
            <a:r>
              <a:rPr lang="en-US" sz="2500" dirty="0" err="1"/>
              <a:t>sh</a:t>
            </a:r>
            <a:r>
              <a:rPr lang="en-US" sz="2500" dirty="0"/>
              <a:t> -c service\ apache2\ status\ \&amp;\&amp;\ service\ apache2\ status\ \|\ </a:t>
            </a:r>
            <a:r>
              <a:rPr lang="en-US" sz="2500" dirty="0" err="1"/>
              <a:t>grep</a:t>
            </a:r>
            <a:r>
              <a:rPr lang="en-US" sz="2500" dirty="0"/>
              <a:t>\ \'running\'</a:t>
            </a:r>
          </a:p>
          <a:p>
            <a:r>
              <a:rPr lang="en-US" sz="2500" dirty="0"/>
              <a:t>              Apache2 is NOT running</a:t>
            </a:r>
            <a:r>
              <a:rPr lang="en-US" sz="2500" dirty="0" smtClean="0"/>
              <a:t>.</a:t>
            </a:r>
          </a:p>
          <a:p>
            <a:endParaRPr lang="en-US" sz="2500" dirty="0"/>
          </a:p>
          <a:p>
            <a:r>
              <a:rPr lang="en-US" sz="2500" dirty="0"/>
              <a:t>  </a:t>
            </a:r>
            <a:r>
              <a:rPr lang="en-US" sz="2500" dirty="0" smtClean="0"/>
              <a:t>2</a:t>
            </a:r>
            <a:r>
              <a:rPr lang="en-US" sz="2500" dirty="0"/>
              <a:t>) apache::default responds to http requests</a:t>
            </a:r>
          </a:p>
          <a:p>
            <a:r>
              <a:rPr lang="en-US" sz="2500" dirty="0"/>
              <a:t>     </a:t>
            </a:r>
            <a:r>
              <a:rPr lang="en-US" sz="2500" dirty="0" smtClean="0"/>
              <a:t>Failure</a:t>
            </a:r>
            <a:r>
              <a:rPr lang="en-US" sz="2500" dirty="0"/>
              <a:t>/Error: expect(command("curl </a:t>
            </a:r>
            <a:r>
              <a:rPr lang="en-US" sz="2500" dirty="0" err="1"/>
              <a:t>localhost</a:t>
            </a:r>
            <a:r>
              <a:rPr lang="en-US" sz="2500" dirty="0"/>
              <a:t>").</a:t>
            </a:r>
            <a:r>
              <a:rPr lang="en-US" sz="2500" dirty="0" err="1"/>
              <a:t>exit_status</a:t>
            </a:r>
            <a:r>
              <a:rPr lang="en-US" sz="2500" dirty="0"/>
              <a:t>).to </a:t>
            </a:r>
            <a:r>
              <a:rPr lang="en-US" sz="2500" dirty="0" err="1"/>
              <a:t>eq</a:t>
            </a:r>
            <a:r>
              <a:rPr lang="en-US" sz="2500" dirty="0"/>
              <a:t> 0</a:t>
            </a:r>
          </a:p>
          <a:p>
            <a:endParaRPr lang="en-US" sz="2500" dirty="0"/>
          </a:p>
          <a:p>
            <a:r>
              <a:rPr lang="en-US" sz="2500" dirty="0" smtClean="0"/>
              <a:t>     expected</a:t>
            </a:r>
            <a:r>
              <a:rPr lang="en-US" sz="2500" dirty="0"/>
              <a:t>: 0</a:t>
            </a:r>
          </a:p>
          <a:p>
            <a:r>
              <a:rPr lang="en-US" sz="2500" dirty="0"/>
              <a:t>     </a:t>
            </a:r>
            <a:r>
              <a:rPr lang="en-US" sz="2500" dirty="0" smtClean="0"/>
              <a:t>got</a:t>
            </a:r>
            <a:r>
              <a:rPr lang="en-US" sz="2500" dirty="0"/>
              <a:t>: 7</a:t>
            </a:r>
          </a:p>
        </p:txBody>
      </p:sp>
      <p:sp>
        <p:nvSpPr>
          <p:cNvPr id="3" name="Title 2"/>
          <p:cNvSpPr>
            <a:spLocks noGrp="1"/>
          </p:cNvSpPr>
          <p:nvPr>
            <p:ph type="title"/>
          </p:nvPr>
        </p:nvSpPr>
        <p:spPr/>
        <p:txBody>
          <a:bodyPr/>
          <a:lstStyle/>
          <a:p>
            <a:r>
              <a:rPr lang="en-US" dirty="0" smtClean="0"/>
              <a:t>Verify the kitchen</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kitchen verify</a:t>
            </a:r>
            <a:endParaRPr lang="en-US" dirty="0"/>
          </a:p>
        </p:txBody>
      </p:sp>
    </p:spTree>
    <p:extLst>
      <p:ext uri="{BB962C8B-B14F-4D97-AF65-F5344CB8AC3E}">
        <p14:creationId xmlns:p14="http://schemas.microsoft.com/office/powerpoint/2010/main" val="3692773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Update our cookbook</a:t>
            </a:r>
            <a:endParaRPr lang="en-US" dirty="0"/>
          </a:p>
        </p:txBody>
      </p:sp>
      <p:sp>
        <p:nvSpPr>
          <p:cNvPr id="5" name="Content Placeholder 4"/>
          <p:cNvSpPr>
            <a:spLocks noGrp="1"/>
          </p:cNvSpPr>
          <p:nvPr>
            <p:ph sz="quarter" idx="10"/>
          </p:nvPr>
        </p:nvSpPr>
        <p:spPr/>
        <p:txBody>
          <a:bodyPr/>
          <a:lstStyle/>
          <a:p>
            <a:r>
              <a:rPr lang="en-US" dirty="0">
                <a:solidFill>
                  <a:srgbClr val="000000"/>
                </a:solidFill>
              </a:rPr>
              <a:t>package </a:t>
            </a:r>
            <a:r>
              <a:rPr lang="en-US" dirty="0" smtClean="0">
                <a:solidFill>
                  <a:srgbClr val="4E9A06"/>
                </a:solidFill>
              </a:rPr>
              <a:t>"apache2” </a:t>
            </a:r>
          </a:p>
          <a:p>
            <a:endParaRPr lang="en-US" dirty="0">
              <a:solidFill>
                <a:srgbClr val="4E9A06"/>
              </a:solidFill>
            </a:endParaRPr>
          </a:p>
          <a:p>
            <a:r>
              <a:rPr lang="en-US" dirty="0" smtClean="0">
                <a:solidFill>
                  <a:srgbClr val="000000"/>
                </a:solidFill>
              </a:rPr>
              <a:t>service </a:t>
            </a:r>
            <a:r>
              <a:rPr lang="en-US" dirty="0">
                <a:solidFill>
                  <a:srgbClr val="4E9A06"/>
                </a:solidFill>
              </a:rPr>
              <a:t>"</a:t>
            </a:r>
            <a:r>
              <a:rPr lang="en-US" dirty="0" smtClean="0">
                <a:solidFill>
                  <a:srgbClr val="4E9A06"/>
                </a:solidFill>
              </a:rPr>
              <a:t>apache2” </a:t>
            </a:r>
            <a:r>
              <a:rPr lang="en-US" dirty="0" smtClean="0">
                <a:solidFill>
                  <a:srgbClr val="000000"/>
                </a:solidFill>
              </a:rPr>
              <a:t>do</a:t>
            </a:r>
          </a:p>
          <a:p>
            <a:r>
              <a:rPr lang="en-US" dirty="0" smtClean="0">
                <a:solidFill>
                  <a:srgbClr val="000000"/>
                </a:solidFill>
              </a:rPr>
              <a:t>  action </a:t>
            </a:r>
            <a:r>
              <a:rPr lang="en-US" dirty="0" smtClean="0">
                <a:solidFill>
                  <a:srgbClr val="4E9A06"/>
                </a:solidFill>
              </a:rPr>
              <a:t>:start</a:t>
            </a:r>
            <a:endParaRPr lang="en-US" dirty="0" smtClean="0">
              <a:solidFill>
                <a:srgbClr val="000000"/>
              </a:solidFill>
            </a:endParaRPr>
          </a:p>
          <a:p>
            <a:r>
              <a:rPr lang="en-US" dirty="0" smtClean="0">
                <a:solidFill>
                  <a:srgbClr val="000000"/>
                </a:solidFill>
              </a:rPr>
              <a:t>end</a:t>
            </a:r>
            <a:endParaRPr lang="en-US" dirty="0">
              <a:solidFill>
                <a:srgbClr val="4E9A06"/>
              </a:solidFill>
            </a:endParaRPr>
          </a:p>
          <a:p>
            <a:endParaRPr lang="en-US" dirty="0">
              <a:solidFill>
                <a:srgbClr val="4E9A06"/>
              </a:solidFill>
            </a:endParaRPr>
          </a:p>
          <a:p>
            <a:endParaRPr lang="en-US" dirty="0"/>
          </a:p>
        </p:txBody>
      </p:sp>
      <p:sp>
        <p:nvSpPr>
          <p:cNvPr id="6" name="Text Placeholder 5"/>
          <p:cNvSpPr>
            <a:spLocks noGrp="1"/>
          </p:cNvSpPr>
          <p:nvPr>
            <p:ph type="body" sz="quarter" idx="11"/>
          </p:nvPr>
        </p:nvSpPr>
        <p:spPr/>
        <p:txBody>
          <a:bodyPr>
            <a:normAutofit fontScale="62500" lnSpcReduction="20000"/>
          </a:bodyPr>
          <a:lstStyle/>
          <a:p>
            <a:r>
              <a:rPr lang="en-US" dirty="0" smtClean="0"/>
              <a:t>~/chef-repo/cookbooks/apache/recipes/</a:t>
            </a:r>
            <a:r>
              <a:rPr lang="en-US" dirty="0" err="1" smtClean="0"/>
              <a:t>default.rb</a:t>
            </a:r>
            <a:endParaRPr lang="en-US" dirty="0"/>
          </a:p>
        </p:txBody>
      </p:sp>
    </p:spTree>
    <p:extLst>
      <p:ext uri="{BB962C8B-B14F-4D97-AF65-F5344CB8AC3E}">
        <p14:creationId xmlns:p14="http://schemas.microsoft.com/office/powerpoint/2010/main" val="1724334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fontScale="32500" lnSpcReduction="20000"/>
          </a:bodyPr>
          <a:lstStyle/>
          <a:p>
            <a:r>
              <a:rPr lang="en-US" dirty="0"/>
              <a:t>-----&gt; Starting Kitchen (v1.3.1)</a:t>
            </a:r>
          </a:p>
          <a:p>
            <a:r>
              <a:rPr lang="en-US" dirty="0"/>
              <a:t>-----&gt; Converging &lt;default-ubuntu-1204&gt;...</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Chef Omnibus installation detected (install only if missing)</a:t>
            </a:r>
          </a:p>
          <a:p>
            <a:r>
              <a:rPr lang="en-US" dirty="0"/>
              <a:t>       </a:t>
            </a:r>
            <a:r>
              <a:rPr lang="en-US" dirty="0" err="1"/>
              <a:t>sudo</a:t>
            </a:r>
            <a:r>
              <a:rPr lang="en-US" dirty="0"/>
              <a:t>: /</a:t>
            </a:r>
            <a:r>
              <a:rPr lang="en-US" dirty="0" err="1"/>
              <a:t>etc</a:t>
            </a:r>
            <a:r>
              <a:rPr lang="en-US" dirty="0"/>
              <a:t>/</a:t>
            </a:r>
            <a:r>
              <a:rPr lang="en-US" dirty="0" err="1"/>
              <a:t>sudoers.d</a:t>
            </a:r>
            <a:r>
              <a:rPr lang="en-US" dirty="0"/>
              <a:t>/kitchen is mode 0644, should be 0440</a:t>
            </a:r>
          </a:p>
          <a:p>
            <a:r>
              <a:rPr lang="en-US" dirty="0"/>
              <a:t>       Transferring files to &lt;default-ubuntu-1204&gt;</a:t>
            </a:r>
          </a:p>
          <a:p>
            <a:r>
              <a:rPr lang="en-US" dirty="0"/>
              <a:t>       </a:t>
            </a:r>
            <a:r>
              <a:rPr lang="en-US" dirty="0" err="1"/>
              <a:t>sudo</a:t>
            </a:r>
            <a:r>
              <a:rPr lang="en-US" dirty="0"/>
              <a:t>: /</a:t>
            </a:r>
            <a:r>
              <a:rPr lang="en-US" dirty="0" err="1"/>
              <a:t>etc</a:t>
            </a:r>
            <a:r>
              <a:rPr lang="en-US" dirty="0"/>
              <a:t>/</a:t>
            </a:r>
            <a:r>
              <a:rPr lang="en-US" dirty="0" err="1"/>
              <a:t>sudoers.d</a:t>
            </a:r>
            <a:r>
              <a:rPr lang="en-US" dirty="0"/>
              <a:t>/kitchen is mode 0644, should be 0440</a:t>
            </a:r>
          </a:p>
          <a:p>
            <a:r>
              <a:rPr lang="en-US" dirty="0"/>
              <a:t>       Starting Chef Client, version 12.2.1</a:t>
            </a:r>
          </a:p>
          <a:p>
            <a:r>
              <a:rPr lang="en-US" dirty="0"/>
              <a:t>       [2015-04-15T22:02:01+00:00] WARN: Child with name '</a:t>
            </a:r>
            <a:r>
              <a:rPr lang="en-US" dirty="0" err="1"/>
              <a:t>dna.json</a:t>
            </a:r>
            <a:r>
              <a:rPr lang="en-US" dirty="0"/>
              <a:t>' found in multiple directories: /</a:t>
            </a:r>
            <a:r>
              <a:rPr lang="en-US" dirty="0" err="1"/>
              <a:t>tmp</a:t>
            </a:r>
            <a:r>
              <a:rPr lang="en-US" dirty="0"/>
              <a:t>/kitchen/</a:t>
            </a:r>
            <a:r>
              <a:rPr lang="en-US" dirty="0" err="1"/>
              <a:t>dna.json</a:t>
            </a:r>
            <a:r>
              <a:rPr lang="en-US" dirty="0"/>
              <a:t> and /</a:t>
            </a:r>
            <a:r>
              <a:rPr lang="en-US" dirty="0" err="1"/>
              <a:t>tmp</a:t>
            </a:r>
            <a:r>
              <a:rPr lang="en-US" dirty="0"/>
              <a:t>/kitchen/</a:t>
            </a:r>
            <a:r>
              <a:rPr lang="en-US" dirty="0" err="1"/>
              <a:t>dna.json</a:t>
            </a:r>
            <a:endParaRPr lang="en-US" dirty="0"/>
          </a:p>
          <a:p>
            <a:r>
              <a:rPr lang="en-US" dirty="0"/>
              <a:t>       resolving cookbooks for run list: ["apache::default"]</a:t>
            </a:r>
          </a:p>
          <a:p>
            <a:r>
              <a:rPr lang="en-US" dirty="0"/>
              <a:t> </a:t>
            </a:r>
          </a:p>
        </p:txBody>
      </p:sp>
      <p:sp>
        <p:nvSpPr>
          <p:cNvPr id="5" name="Title 4"/>
          <p:cNvSpPr>
            <a:spLocks noGrp="1"/>
          </p:cNvSpPr>
          <p:nvPr>
            <p:ph type="title"/>
          </p:nvPr>
        </p:nvSpPr>
        <p:spPr/>
        <p:txBody>
          <a:bodyPr/>
          <a:lstStyle/>
          <a:p>
            <a:r>
              <a:rPr lang="en-US" dirty="0" smtClean="0"/>
              <a:t>Converge the node again</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smtClean="0"/>
              <a:t>kitchen converge</a:t>
            </a:r>
            <a:endParaRPr lang="en-US" dirty="0"/>
          </a:p>
        </p:txBody>
      </p:sp>
    </p:spTree>
    <p:extLst>
      <p:ext uri="{BB962C8B-B14F-4D97-AF65-F5344CB8AC3E}">
        <p14:creationId xmlns:p14="http://schemas.microsoft.com/office/powerpoint/2010/main" val="3323985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92500" lnSpcReduction="20000"/>
          </a:bodyPr>
          <a:lstStyle/>
          <a:p>
            <a:r>
              <a:rPr lang="en-US" sz="2500" dirty="0"/>
              <a:t> apache::default</a:t>
            </a:r>
          </a:p>
          <a:p>
            <a:r>
              <a:rPr lang="en-US" sz="2500" dirty="0"/>
              <a:t>         is awesome</a:t>
            </a:r>
          </a:p>
          <a:p>
            <a:r>
              <a:rPr lang="en-US" sz="2500" dirty="0"/>
              <a:t>         is installed</a:t>
            </a:r>
          </a:p>
          <a:p>
            <a:r>
              <a:rPr lang="en-US" sz="2500" dirty="0"/>
              <a:t>         is running</a:t>
            </a:r>
          </a:p>
          <a:p>
            <a:r>
              <a:rPr lang="en-US" sz="2500" dirty="0"/>
              <a:t>         responds to http requests</a:t>
            </a:r>
          </a:p>
          <a:p>
            <a:endParaRPr lang="en-US" sz="2500" dirty="0"/>
          </a:p>
          <a:p>
            <a:r>
              <a:rPr lang="en-US" sz="2500" dirty="0"/>
              <a:t>       Finished in 0.9764 seconds (files took 1.22 seconds to load)</a:t>
            </a:r>
          </a:p>
          <a:p>
            <a:r>
              <a:rPr lang="en-US" sz="2500" dirty="0"/>
              <a:t>       4 examples, 0 failures</a:t>
            </a:r>
          </a:p>
          <a:p>
            <a:endParaRPr lang="en-US" sz="2500" dirty="0"/>
          </a:p>
          <a:p>
            <a:r>
              <a:rPr lang="en-US" sz="2500" dirty="0"/>
              <a:t>       Finished verifying &lt;default-ubuntu-1204&gt; (0m9.78s).</a:t>
            </a:r>
          </a:p>
          <a:p>
            <a:r>
              <a:rPr lang="en-US" sz="2500" dirty="0"/>
              <a:t>-----&gt; Kitchen is finished. (0m11.23s)</a:t>
            </a:r>
          </a:p>
        </p:txBody>
      </p:sp>
      <p:sp>
        <p:nvSpPr>
          <p:cNvPr id="3" name="Title 2"/>
          <p:cNvSpPr>
            <a:spLocks noGrp="1"/>
          </p:cNvSpPr>
          <p:nvPr>
            <p:ph type="title"/>
          </p:nvPr>
        </p:nvSpPr>
        <p:spPr/>
        <p:txBody>
          <a:bodyPr/>
          <a:lstStyle/>
          <a:p>
            <a:r>
              <a:rPr lang="en-US" dirty="0" smtClean="0"/>
              <a:t>Verify the kitchen</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kitchen verify</a:t>
            </a:r>
            <a:endParaRPr lang="en-US" dirty="0"/>
          </a:p>
        </p:txBody>
      </p:sp>
    </p:spTree>
    <p:extLst>
      <p:ext uri="{BB962C8B-B14F-4D97-AF65-F5344CB8AC3E}">
        <p14:creationId xmlns:p14="http://schemas.microsoft.com/office/powerpoint/2010/main" val="346511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6 Golden Images to Update</a:t>
            </a:r>
            <a:endParaRPr lang="en-US" dirty="0"/>
          </a:p>
        </p:txBody>
      </p:sp>
      <p:pic>
        <p:nvPicPr>
          <p:cNvPr id="5" name="Picture 4"/>
          <p:cNvPicPr>
            <a:picLocks noChangeAspect="1"/>
          </p:cNvPicPr>
          <p:nvPr/>
        </p:nvPicPr>
        <p:blipFill>
          <a:blip r:embed="rId2"/>
          <a:stretch>
            <a:fillRect/>
          </a:stretch>
        </p:blipFill>
        <p:spPr>
          <a:xfrm>
            <a:off x="5718908" y="3402623"/>
            <a:ext cx="780562" cy="780562"/>
          </a:xfrm>
          <a:prstGeom prst="rect">
            <a:avLst/>
          </a:prstGeom>
        </p:spPr>
      </p:pic>
      <p:pic>
        <p:nvPicPr>
          <p:cNvPr id="9" name="Picture 8"/>
          <p:cNvPicPr>
            <a:picLocks noChangeAspect="1"/>
          </p:cNvPicPr>
          <p:nvPr/>
        </p:nvPicPr>
        <p:blipFill>
          <a:blip r:embed="rId2"/>
          <a:stretch>
            <a:fillRect/>
          </a:stretch>
        </p:blipFill>
        <p:spPr>
          <a:xfrm>
            <a:off x="5715000" y="4395177"/>
            <a:ext cx="780562" cy="780562"/>
          </a:xfrm>
          <a:prstGeom prst="rect">
            <a:avLst/>
          </a:prstGeom>
        </p:spPr>
      </p:pic>
      <p:pic>
        <p:nvPicPr>
          <p:cNvPr id="10" name="Picture 9"/>
          <p:cNvPicPr>
            <a:picLocks noChangeAspect="1"/>
          </p:cNvPicPr>
          <p:nvPr/>
        </p:nvPicPr>
        <p:blipFill>
          <a:blip r:embed="rId2"/>
          <a:stretch>
            <a:fillRect/>
          </a:stretch>
        </p:blipFill>
        <p:spPr>
          <a:xfrm>
            <a:off x="5715000" y="2421793"/>
            <a:ext cx="780562" cy="780562"/>
          </a:xfrm>
          <a:prstGeom prst="rect">
            <a:avLst/>
          </a:prstGeom>
        </p:spPr>
      </p:pic>
      <p:pic>
        <p:nvPicPr>
          <p:cNvPr id="11" name="Picture 10"/>
          <p:cNvPicPr>
            <a:picLocks noChangeAspect="1"/>
          </p:cNvPicPr>
          <p:nvPr/>
        </p:nvPicPr>
        <p:blipFill>
          <a:blip r:embed="rId2"/>
          <a:stretch>
            <a:fillRect/>
          </a:stretch>
        </p:blipFill>
        <p:spPr>
          <a:xfrm>
            <a:off x="5734538" y="1405792"/>
            <a:ext cx="780562" cy="780562"/>
          </a:xfrm>
          <a:prstGeom prst="rect">
            <a:avLst/>
          </a:prstGeom>
        </p:spPr>
      </p:pic>
      <p:pic>
        <p:nvPicPr>
          <p:cNvPr id="12" name="Picture 11"/>
          <p:cNvPicPr>
            <a:picLocks noChangeAspect="1"/>
          </p:cNvPicPr>
          <p:nvPr/>
        </p:nvPicPr>
        <p:blipFill>
          <a:blip r:embed="rId2"/>
          <a:stretch>
            <a:fillRect/>
          </a:stretch>
        </p:blipFill>
        <p:spPr>
          <a:xfrm>
            <a:off x="5715000" y="5391638"/>
            <a:ext cx="780562" cy="780562"/>
          </a:xfrm>
          <a:prstGeom prst="rect">
            <a:avLst/>
          </a:prstGeom>
        </p:spPr>
      </p:pic>
      <p:pic>
        <p:nvPicPr>
          <p:cNvPr id="18" name="Picture 17"/>
          <p:cNvPicPr>
            <a:picLocks noChangeAspect="1"/>
          </p:cNvPicPr>
          <p:nvPr/>
        </p:nvPicPr>
        <p:blipFill>
          <a:blip r:embed="rId2"/>
          <a:stretch>
            <a:fillRect/>
          </a:stretch>
        </p:blipFill>
        <p:spPr>
          <a:xfrm>
            <a:off x="4632570" y="3402623"/>
            <a:ext cx="780562" cy="780562"/>
          </a:xfrm>
          <a:prstGeom prst="rect">
            <a:avLst/>
          </a:prstGeom>
        </p:spPr>
      </p:pic>
      <p:pic>
        <p:nvPicPr>
          <p:cNvPr id="19" name="Picture 18"/>
          <p:cNvPicPr>
            <a:picLocks noChangeAspect="1"/>
          </p:cNvPicPr>
          <p:nvPr/>
        </p:nvPicPr>
        <p:blipFill>
          <a:blip r:embed="rId2"/>
          <a:stretch>
            <a:fillRect/>
          </a:stretch>
        </p:blipFill>
        <p:spPr>
          <a:xfrm>
            <a:off x="4628662" y="4395177"/>
            <a:ext cx="780562" cy="780562"/>
          </a:xfrm>
          <a:prstGeom prst="rect">
            <a:avLst/>
          </a:prstGeom>
        </p:spPr>
      </p:pic>
      <p:pic>
        <p:nvPicPr>
          <p:cNvPr id="20" name="Picture 19"/>
          <p:cNvPicPr>
            <a:picLocks noChangeAspect="1"/>
          </p:cNvPicPr>
          <p:nvPr/>
        </p:nvPicPr>
        <p:blipFill>
          <a:blip r:embed="rId2"/>
          <a:stretch>
            <a:fillRect/>
          </a:stretch>
        </p:blipFill>
        <p:spPr>
          <a:xfrm>
            <a:off x="4628662" y="2421793"/>
            <a:ext cx="780562" cy="780562"/>
          </a:xfrm>
          <a:prstGeom prst="rect">
            <a:avLst/>
          </a:prstGeom>
        </p:spPr>
      </p:pic>
      <p:pic>
        <p:nvPicPr>
          <p:cNvPr id="21" name="Picture 20"/>
          <p:cNvPicPr>
            <a:picLocks noChangeAspect="1"/>
          </p:cNvPicPr>
          <p:nvPr/>
        </p:nvPicPr>
        <p:blipFill>
          <a:blip r:embed="rId2"/>
          <a:stretch>
            <a:fillRect/>
          </a:stretch>
        </p:blipFill>
        <p:spPr>
          <a:xfrm>
            <a:off x="4648200" y="1405792"/>
            <a:ext cx="780562" cy="780562"/>
          </a:xfrm>
          <a:prstGeom prst="rect">
            <a:avLst/>
          </a:prstGeom>
        </p:spPr>
      </p:pic>
      <p:pic>
        <p:nvPicPr>
          <p:cNvPr id="40" name="Picture 39"/>
          <p:cNvPicPr>
            <a:picLocks noChangeAspect="1"/>
          </p:cNvPicPr>
          <p:nvPr/>
        </p:nvPicPr>
        <p:blipFill>
          <a:blip r:embed="rId2"/>
          <a:stretch>
            <a:fillRect/>
          </a:stretch>
        </p:blipFill>
        <p:spPr>
          <a:xfrm>
            <a:off x="6801338" y="2421793"/>
            <a:ext cx="780562" cy="780562"/>
          </a:xfrm>
          <a:prstGeom prst="rect">
            <a:avLst/>
          </a:prstGeom>
        </p:spPr>
      </p:pic>
      <p:pic>
        <p:nvPicPr>
          <p:cNvPr id="50" name="Picture 49"/>
          <p:cNvPicPr>
            <a:picLocks noChangeAspect="1"/>
          </p:cNvPicPr>
          <p:nvPr/>
        </p:nvPicPr>
        <p:blipFill>
          <a:blip r:embed="rId2"/>
          <a:stretch>
            <a:fillRect/>
          </a:stretch>
        </p:blipFill>
        <p:spPr>
          <a:xfrm>
            <a:off x="7868138" y="2421793"/>
            <a:ext cx="780562" cy="780562"/>
          </a:xfrm>
          <a:prstGeom prst="rect">
            <a:avLst/>
          </a:prstGeom>
        </p:spPr>
      </p:pic>
      <p:pic>
        <p:nvPicPr>
          <p:cNvPr id="80" name="Picture 79"/>
          <p:cNvPicPr>
            <a:picLocks noChangeAspect="1"/>
          </p:cNvPicPr>
          <p:nvPr/>
        </p:nvPicPr>
        <p:blipFill>
          <a:blip r:embed="rId2"/>
          <a:stretch>
            <a:fillRect/>
          </a:stretch>
        </p:blipFill>
        <p:spPr>
          <a:xfrm>
            <a:off x="3523762" y="2421793"/>
            <a:ext cx="780562" cy="780562"/>
          </a:xfrm>
          <a:prstGeom prst="rect">
            <a:avLst/>
          </a:prstGeom>
        </p:spPr>
      </p:pic>
      <p:sp>
        <p:nvSpPr>
          <p:cNvPr id="103" name="TextBox 102"/>
          <p:cNvSpPr txBox="1"/>
          <p:nvPr/>
        </p:nvSpPr>
        <p:spPr>
          <a:xfrm>
            <a:off x="3276600" y="1600200"/>
            <a:ext cx="1180461" cy="369332"/>
          </a:xfrm>
          <a:prstGeom prst="rect">
            <a:avLst/>
          </a:prstGeom>
          <a:noFill/>
        </p:spPr>
        <p:txBody>
          <a:bodyPr wrap="none" lIns="0" tIns="0" rIns="0" bIns="0" rtlCol="0">
            <a:spAutoFit/>
          </a:bodyPr>
          <a:lstStyle/>
          <a:p>
            <a:r>
              <a:rPr lang="en-US" sz="2400" dirty="0" smtClean="0">
                <a:solidFill>
                  <a:schemeClr val="accent3">
                    <a:lumMod val="50000"/>
                  </a:schemeClr>
                </a:solidFill>
              </a:rPr>
              <a:t>Graphite</a:t>
            </a:r>
          </a:p>
        </p:txBody>
      </p:sp>
      <p:sp>
        <p:nvSpPr>
          <p:cNvPr id="104" name="TextBox 103"/>
          <p:cNvSpPr txBox="1"/>
          <p:nvPr/>
        </p:nvSpPr>
        <p:spPr>
          <a:xfrm>
            <a:off x="6781800" y="1600200"/>
            <a:ext cx="958045"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Nagios</a:t>
            </a:r>
            <a:endParaRPr lang="en-US" sz="2400" dirty="0" smtClean="0">
              <a:solidFill>
                <a:schemeClr val="accent3">
                  <a:lumMod val="50000"/>
                </a:schemeClr>
              </a:solidFill>
            </a:endParaRPr>
          </a:p>
        </p:txBody>
      </p:sp>
      <p:sp>
        <p:nvSpPr>
          <p:cNvPr id="105" name="TextBox 104"/>
          <p:cNvSpPr txBox="1"/>
          <p:nvPr/>
        </p:nvSpPr>
        <p:spPr>
          <a:xfrm>
            <a:off x="8839200" y="2590800"/>
            <a:ext cx="684082" cy="369332"/>
          </a:xfrm>
          <a:prstGeom prst="rect">
            <a:avLst/>
          </a:prstGeom>
          <a:noFill/>
        </p:spPr>
        <p:txBody>
          <a:bodyPr wrap="none" lIns="0" tIns="0" rIns="0" bIns="0" rtlCol="0">
            <a:spAutoFit/>
          </a:bodyPr>
          <a:lstStyle/>
          <a:p>
            <a:r>
              <a:rPr lang="en-US" sz="2400" dirty="0" smtClean="0">
                <a:solidFill>
                  <a:schemeClr val="accent3">
                    <a:lumMod val="50000"/>
                  </a:schemeClr>
                </a:solidFill>
              </a:rPr>
              <a:t>Rails </a:t>
            </a:r>
          </a:p>
        </p:txBody>
      </p:sp>
      <p:sp>
        <p:nvSpPr>
          <p:cNvPr id="106" name="TextBox 105"/>
          <p:cNvSpPr txBox="1"/>
          <p:nvPr/>
        </p:nvSpPr>
        <p:spPr>
          <a:xfrm>
            <a:off x="6781800" y="3581400"/>
            <a:ext cx="150522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Memcache</a:t>
            </a:r>
            <a:endParaRPr lang="en-US" sz="2400" dirty="0" smtClean="0">
              <a:solidFill>
                <a:schemeClr val="accent3">
                  <a:lumMod val="50000"/>
                </a:schemeClr>
              </a:solidFill>
            </a:endParaRPr>
          </a:p>
        </p:txBody>
      </p:sp>
      <p:sp>
        <p:nvSpPr>
          <p:cNvPr id="107" name="TextBox 106"/>
          <p:cNvSpPr txBox="1"/>
          <p:nvPr/>
        </p:nvSpPr>
        <p:spPr>
          <a:xfrm>
            <a:off x="6781800" y="4648200"/>
            <a:ext cx="2223866"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Slaves</a:t>
            </a:r>
          </a:p>
        </p:txBody>
      </p:sp>
      <p:sp>
        <p:nvSpPr>
          <p:cNvPr id="108" name="TextBox 107"/>
          <p:cNvSpPr txBox="1"/>
          <p:nvPr/>
        </p:nvSpPr>
        <p:spPr>
          <a:xfrm>
            <a:off x="6781800" y="5638800"/>
            <a:ext cx="224420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Master</a:t>
            </a:r>
          </a:p>
        </p:txBody>
      </p:sp>
      <p:sp>
        <p:nvSpPr>
          <p:cNvPr id="3" name="TextBox 2"/>
          <p:cNvSpPr txBox="1"/>
          <p:nvPr/>
        </p:nvSpPr>
        <p:spPr>
          <a:xfrm>
            <a:off x="4934229" y="16002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2" name="TextBox 21"/>
          <p:cNvSpPr txBox="1"/>
          <p:nvPr/>
        </p:nvSpPr>
        <p:spPr>
          <a:xfrm>
            <a:off x="38100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3</a:t>
            </a:r>
          </a:p>
        </p:txBody>
      </p:sp>
      <p:sp>
        <p:nvSpPr>
          <p:cNvPr id="27" name="TextBox 26"/>
          <p:cNvSpPr txBox="1"/>
          <p:nvPr/>
        </p:nvSpPr>
        <p:spPr>
          <a:xfrm>
            <a:off x="4953000" y="2590800"/>
            <a:ext cx="0" cy="369332"/>
          </a:xfrm>
          <a:prstGeom prst="rect">
            <a:avLst/>
          </a:prstGeom>
          <a:noFill/>
        </p:spPr>
        <p:txBody>
          <a:bodyPr wrap="none" lIns="0" tIns="0" rIns="0" bIns="0" rtlCol="0">
            <a:spAutoFit/>
          </a:bodyPr>
          <a:lstStyle/>
          <a:p>
            <a:endParaRPr lang="en-US" sz="2400" dirty="0" smtClean="0">
              <a:solidFill>
                <a:schemeClr val="accent3">
                  <a:lumMod val="50000"/>
                </a:schemeClr>
              </a:solidFill>
            </a:endParaRPr>
          </a:p>
        </p:txBody>
      </p:sp>
      <p:sp>
        <p:nvSpPr>
          <p:cNvPr id="28" name="TextBox 27"/>
          <p:cNvSpPr txBox="1"/>
          <p:nvPr/>
        </p:nvSpPr>
        <p:spPr>
          <a:xfrm>
            <a:off x="4953000" y="35814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4</a:t>
            </a:r>
          </a:p>
        </p:txBody>
      </p:sp>
      <p:sp>
        <p:nvSpPr>
          <p:cNvPr id="29" name="TextBox 28"/>
          <p:cNvSpPr txBox="1"/>
          <p:nvPr/>
        </p:nvSpPr>
        <p:spPr>
          <a:xfrm>
            <a:off x="4934229" y="45720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5</a:t>
            </a:r>
          </a:p>
        </p:txBody>
      </p:sp>
      <p:sp>
        <p:nvSpPr>
          <p:cNvPr id="31" name="TextBox 30"/>
          <p:cNvSpPr txBox="1"/>
          <p:nvPr/>
        </p:nvSpPr>
        <p:spPr>
          <a:xfrm>
            <a:off x="6019800" y="4572000"/>
            <a:ext cx="0" cy="369332"/>
          </a:xfrm>
          <a:prstGeom prst="rect">
            <a:avLst/>
          </a:prstGeom>
          <a:noFill/>
        </p:spPr>
        <p:txBody>
          <a:bodyPr wrap="none" lIns="0" tIns="0" rIns="0" bIns="0" rtlCol="0">
            <a:spAutoFit/>
          </a:bodyPr>
          <a:lstStyle/>
          <a:p>
            <a:endParaRPr lang="en-US" sz="2400" dirty="0" smtClean="0">
              <a:solidFill>
                <a:schemeClr val="accent3">
                  <a:lumMod val="50000"/>
                </a:schemeClr>
              </a:solidFill>
            </a:endParaRPr>
          </a:p>
        </p:txBody>
      </p:sp>
      <p:sp>
        <p:nvSpPr>
          <p:cNvPr id="32" name="TextBox 31"/>
          <p:cNvSpPr txBox="1"/>
          <p:nvPr/>
        </p:nvSpPr>
        <p:spPr>
          <a:xfrm>
            <a:off x="6001029" y="55626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6</a:t>
            </a:r>
          </a:p>
        </p:txBody>
      </p:sp>
      <p:sp>
        <p:nvSpPr>
          <p:cNvPr id="34" name="TextBox 33"/>
          <p:cNvSpPr txBox="1"/>
          <p:nvPr/>
        </p:nvSpPr>
        <p:spPr>
          <a:xfrm>
            <a:off x="6019800" y="1600200"/>
            <a:ext cx="171171" cy="369332"/>
          </a:xfrm>
          <a:prstGeom prst="rect">
            <a:avLst/>
          </a:prstGeom>
          <a:noFill/>
        </p:spPr>
        <p:txBody>
          <a:bodyPr wrap="none" lIns="0" tIns="0" rIns="0" bIns="0" rtlCol="0">
            <a:spAutoFit/>
          </a:bodyPr>
          <a:lstStyle/>
          <a:p>
            <a:r>
              <a:rPr lang="en-US" sz="2400" dirty="0">
                <a:solidFill>
                  <a:schemeClr val="accent3">
                    <a:lumMod val="50000"/>
                  </a:schemeClr>
                </a:solidFill>
              </a:rPr>
              <a:t>2</a:t>
            </a:r>
            <a:endParaRPr lang="en-US" sz="2400" dirty="0" smtClean="0">
              <a:solidFill>
                <a:schemeClr val="accent3">
                  <a:lumMod val="50000"/>
                </a:schemeClr>
              </a:solidFill>
            </a:endParaRPr>
          </a:p>
        </p:txBody>
      </p:sp>
      <p:sp>
        <p:nvSpPr>
          <p:cNvPr id="35" name="TextBox 34"/>
          <p:cNvSpPr txBox="1"/>
          <p:nvPr/>
        </p:nvSpPr>
        <p:spPr>
          <a:xfrm>
            <a:off x="188416" y="3536989"/>
            <a:ext cx="4309573" cy="3016211"/>
          </a:xfrm>
          <a:prstGeom prst="rect">
            <a:avLst/>
          </a:prstGeom>
          <a:noFill/>
        </p:spPr>
        <p:txBody>
          <a:bodyPr wrap="none" lIns="0" tIns="0" rIns="0" bIns="0" rtlCol="0">
            <a:spAutoFit/>
          </a:bodyPr>
          <a:lstStyle/>
          <a:p>
            <a:r>
              <a:rPr lang="en-US" sz="2800" dirty="0" smtClean="0">
                <a:solidFill>
                  <a:schemeClr val="accent3">
                    <a:lumMod val="50000"/>
                  </a:schemeClr>
                </a:solidFill>
                <a:latin typeface="Courier New"/>
                <a:cs typeface="Courier New"/>
              </a:rPr>
              <a:t>/</a:t>
            </a:r>
            <a:r>
              <a:rPr lang="en-US" sz="2800" dirty="0" err="1" smtClean="0">
                <a:solidFill>
                  <a:schemeClr val="accent3">
                    <a:lumMod val="50000"/>
                  </a:schemeClr>
                </a:solidFill>
                <a:latin typeface="Courier New"/>
                <a:cs typeface="Courier New"/>
              </a:rPr>
              <a:t>etc</a:t>
            </a:r>
            <a:r>
              <a:rPr lang="en-US" sz="2800" dirty="0" smtClean="0">
                <a:solidFill>
                  <a:schemeClr val="accent3">
                    <a:lumMod val="50000"/>
                  </a:schemeClr>
                </a:solidFill>
                <a:latin typeface="Courier New"/>
                <a:cs typeface="Courier New"/>
              </a:rPr>
              <a:t>/</a:t>
            </a:r>
            <a:r>
              <a:rPr lang="en-US" sz="2800" dirty="0" err="1" smtClean="0">
                <a:solidFill>
                  <a:schemeClr val="accent3">
                    <a:lumMod val="50000"/>
                  </a:schemeClr>
                </a:solidFill>
                <a:latin typeface="Courier New"/>
                <a:cs typeface="Courier New"/>
              </a:rPr>
              <a:t>ssh</a:t>
            </a:r>
            <a:r>
              <a:rPr lang="en-US" sz="2800" dirty="0" smtClean="0">
                <a:solidFill>
                  <a:schemeClr val="accent3">
                    <a:lumMod val="50000"/>
                  </a:schemeClr>
                </a:solidFill>
                <a:latin typeface="Courier New"/>
                <a:cs typeface="Courier New"/>
              </a:rPr>
              <a:t>/</a:t>
            </a:r>
            <a:r>
              <a:rPr lang="en-US" sz="2800" dirty="0" err="1" smtClean="0">
                <a:solidFill>
                  <a:schemeClr val="accent3">
                    <a:lumMod val="50000"/>
                  </a:schemeClr>
                </a:solidFill>
                <a:latin typeface="Courier New"/>
                <a:cs typeface="Courier New"/>
              </a:rPr>
              <a:t>sshd_config</a:t>
            </a:r>
            <a:endParaRPr lang="en-US" sz="2800" dirty="0" smtClean="0">
              <a:solidFill>
                <a:schemeClr val="accent3">
                  <a:lumMod val="50000"/>
                </a:schemeClr>
              </a:solidFill>
              <a:latin typeface="Courier New"/>
              <a:cs typeface="Courier New"/>
            </a:endParaRPr>
          </a:p>
          <a:p>
            <a:endParaRPr lang="en-US" sz="2800" dirty="0" smtClean="0">
              <a:solidFill>
                <a:schemeClr val="accent3">
                  <a:lumMod val="50000"/>
                </a:schemeClr>
              </a:solidFill>
              <a:latin typeface="Courier New"/>
              <a:cs typeface="Courier New"/>
            </a:endParaRPr>
          </a:p>
          <a:p>
            <a:r>
              <a:rPr lang="en-US" sz="2800" dirty="0">
                <a:solidFill>
                  <a:schemeClr val="accent3">
                    <a:lumMod val="50000"/>
                  </a:schemeClr>
                </a:solidFill>
                <a:latin typeface="Courier New"/>
                <a:cs typeface="Courier New"/>
              </a:rPr>
              <a:t>--- a/</a:t>
            </a:r>
            <a:r>
              <a:rPr lang="en-US" sz="2800" dirty="0" err="1">
                <a:solidFill>
                  <a:schemeClr val="accent3">
                    <a:lumMod val="50000"/>
                  </a:schemeClr>
                </a:solidFill>
                <a:latin typeface="Courier New"/>
                <a:cs typeface="Courier New"/>
              </a:rPr>
              <a:t>sshd_config</a:t>
            </a:r>
            <a:endParaRPr lang="en-US" sz="2800" dirty="0">
              <a:solidFill>
                <a:schemeClr val="accent3">
                  <a:lumMod val="50000"/>
                </a:schemeClr>
              </a:solidFill>
              <a:latin typeface="Courier New"/>
              <a:cs typeface="Courier New"/>
            </a:endParaRPr>
          </a:p>
          <a:p>
            <a:r>
              <a:rPr lang="en-US" sz="2800" dirty="0">
                <a:solidFill>
                  <a:schemeClr val="accent3">
                    <a:lumMod val="50000"/>
                  </a:schemeClr>
                </a:solidFill>
                <a:latin typeface="Courier New"/>
                <a:cs typeface="Courier New"/>
              </a:rPr>
              <a:t>+++ b/</a:t>
            </a:r>
            <a:r>
              <a:rPr lang="en-US" sz="2800" dirty="0" err="1" smtClean="0">
                <a:solidFill>
                  <a:schemeClr val="accent3">
                    <a:lumMod val="50000"/>
                  </a:schemeClr>
                </a:solidFill>
                <a:latin typeface="Courier New"/>
                <a:cs typeface="Courier New"/>
              </a:rPr>
              <a:t>sshd_config</a:t>
            </a:r>
            <a:endParaRPr lang="en-US" sz="2800" dirty="0" smtClean="0">
              <a:solidFill>
                <a:schemeClr val="accent3">
                  <a:lumMod val="50000"/>
                </a:schemeClr>
              </a:solidFill>
              <a:latin typeface="Courier New"/>
              <a:cs typeface="Courier New"/>
            </a:endParaRPr>
          </a:p>
          <a:p>
            <a:endParaRPr lang="en-US" sz="2800" dirty="0">
              <a:solidFill>
                <a:schemeClr val="accent3">
                  <a:lumMod val="50000"/>
                </a:schemeClr>
              </a:solidFill>
              <a:latin typeface="Courier New"/>
              <a:cs typeface="Courier New"/>
            </a:endParaRPr>
          </a:p>
          <a:p>
            <a:r>
              <a:rPr lang="en-US" sz="2800" dirty="0">
                <a:solidFill>
                  <a:schemeClr val="accent3">
                    <a:lumMod val="50000"/>
                  </a:schemeClr>
                </a:solidFill>
                <a:latin typeface="Courier New"/>
                <a:cs typeface="Courier New"/>
              </a:rPr>
              <a:t>-Port 22</a:t>
            </a:r>
          </a:p>
          <a:p>
            <a:r>
              <a:rPr lang="en-US" sz="2800" dirty="0">
                <a:solidFill>
                  <a:schemeClr val="accent3">
                    <a:lumMod val="50000"/>
                  </a:schemeClr>
                </a:solidFill>
                <a:latin typeface="Courier New"/>
                <a:cs typeface="Courier New"/>
              </a:rPr>
              <a:t>+Port 2202</a:t>
            </a:r>
            <a:endParaRPr lang="en-US" sz="2800" dirty="0" smtClean="0">
              <a:solidFill>
                <a:schemeClr val="accent3">
                  <a:lumMod val="50000"/>
                </a:schemeClr>
              </a:solidFill>
              <a:latin typeface="Courier New"/>
              <a:cs typeface="Courier New"/>
            </a:endParaRPr>
          </a:p>
        </p:txBody>
      </p:sp>
    </p:spTree>
    <p:extLst>
      <p:ext uri="{BB962C8B-B14F-4D97-AF65-F5344CB8AC3E}">
        <p14:creationId xmlns:p14="http://schemas.microsoft.com/office/powerpoint/2010/main" val="2955760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Kitchen Workflow</a:t>
            </a:r>
            <a:endParaRPr lang="en-US" dirty="0"/>
          </a:p>
        </p:txBody>
      </p:sp>
      <p:sp>
        <p:nvSpPr>
          <p:cNvPr id="3" name="Text Placeholder 2"/>
          <p:cNvSpPr>
            <a:spLocks noGrp="1"/>
          </p:cNvSpPr>
          <p:nvPr>
            <p:ph type="body" sz="quarter" idx="10"/>
          </p:nvPr>
        </p:nvSpPr>
        <p:spPr/>
        <p:txBody>
          <a:bodyPr/>
          <a:lstStyle/>
          <a:p>
            <a:r>
              <a:rPr lang="en-US" dirty="0" smtClean="0">
                <a:latin typeface="Courier New"/>
                <a:cs typeface="Courier New"/>
              </a:rPr>
              <a:t>kitchen create</a:t>
            </a:r>
          </a:p>
          <a:p>
            <a:r>
              <a:rPr lang="en-US" dirty="0" smtClean="0">
                <a:latin typeface="Courier New"/>
                <a:cs typeface="Courier New"/>
              </a:rPr>
              <a:t>kitchen converge</a:t>
            </a:r>
          </a:p>
          <a:p>
            <a:r>
              <a:rPr lang="en-US" dirty="0" smtClean="0">
                <a:latin typeface="Courier New"/>
                <a:cs typeface="Courier New"/>
              </a:rPr>
              <a:t>kitchen verify</a:t>
            </a:r>
          </a:p>
          <a:p>
            <a:r>
              <a:rPr lang="en-US" dirty="0" smtClean="0">
                <a:latin typeface="Courier New"/>
                <a:cs typeface="Courier New"/>
              </a:rPr>
              <a:t>kitchen destroy</a:t>
            </a:r>
          </a:p>
          <a:p>
            <a:endParaRPr lang="en-US" dirty="0"/>
          </a:p>
          <a:p>
            <a:r>
              <a:rPr lang="en-US" dirty="0" smtClean="0"/>
              <a:t>All at once with </a:t>
            </a:r>
            <a:r>
              <a:rPr lang="en-US" dirty="0" smtClean="0">
                <a:latin typeface="Courier New"/>
                <a:cs typeface="Courier New"/>
              </a:rPr>
              <a:t>kitchen test</a:t>
            </a:r>
            <a:endParaRPr lang="en-US" dirty="0">
              <a:latin typeface="Courier New"/>
              <a:cs typeface="Courier New"/>
            </a:endParaRPr>
          </a:p>
        </p:txBody>
      </p:sp>
    </p:spTree>
    <p:extLst>
      <p:ext uri="{BB962C8B-B14F-4D97-AF65-F5344CB8AC3E}">
        <p14:creationId xmlns:p14="http://schemas.microsoft.com/office/powerpoint/2010/main" val="59868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Testing</a:t>
            </a:r>
            <a:endParaRPr lang="en-US" dirty="0"/>
          </a:p>
        </p:txBody>
      </p:sp>
      <p:sp>
        <p:nvSpPr>
          <p:cNvPr id="3" name="Text Placeholder 2"/>
          <p:cNvSpPr>
            <a:spLocks noGrp="1"/>
          </p:cNvSpPr>
          <p:nvPr>
            <p:ph type="body" sz="quarter" idx="10"/>
          </p:nvPr>
        </p:nvSpPr>
        <p:spPr/>
        <p:txBody>
          <a:bodyPr/>
          <a:lstStyle/>
          <a:p>
            <a:pPr>
              <a:buFont typeface="Wingdings" charset="2"/>
              <a:buChar char="ü"/>
            </a:pPr>
            <a:r>
              <a:rPr lang="en-US" dirty="0" smtClean="0"/>
              <a:t>  Did chef-client complete successfully?</a:t>
            </a:r>
          </a:p>
          <a:p>
            <a:pPr>
              <a:buFont typeface="Wingdings" charset="2"/>
              <a:buChar char="ü"/>
            </a:pPr>
            <a:r>
              <a:rPr lang="en-US" dirty="0" smtClean="0"/>
              <a:t>  Did the recipe put the node in the desired state?</a:t>
            </a:r>
          </a:p>
          <a:p>
            <a:r>
              <a:rPr lang="en-US" dirty="0" smtClean="0"/>
              <a:t>Are the resources properly defined?</a:t>
            </a:r>
          </a:p>
          <a:p>
            <a:r>
              <a:rPr lang="en-US" dirty="0" smtClean="0"/>
              <a:t>Does the code following our style guide?</a:t>
            </a:r>
            <a:endParaRPr lang="en-US" dirty="0"/>
          </a:p>
        </p:txBody>
      </p:sp>
    </p:spTree>
    <p:extLst>
      <p:ext uri="{BB962C8B-B14F-4D97-AF65-F5344CB8AC3E}">
        <p14:creationId xmlns:p14="http://schemas.microsoft.com/office/powerpoint/2010/main" val="2964411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Even Faster Feedback</a:t>
            </a:r>
            <a:endParaRPr lang="en-US" dirty="0"/>
          </a:p>
        </p:txBody>
      </p:sp>
      <p:sp>
        <p:nvSpPr>
          <p:cNvPr id="5" name="Subtitle 4"/>
          <p:cNvSpPr>
            <a:spLocks noGrp="1"/>
          </p:cNvSpPr>
          <p:nvPr>
            <p:ph type="subTitle" idx="1"/>
          </p:nvPr>
        </p:nvSpPr>
        <p:spPr/>
        <p:txBody>
          <a:bodyPr/>
          <a:lstStyle/>
          <a:p>
            <a:r>
              <a:rPr lang="en-US" dirty="0" err="1" smtClean="0"/>
              <a:t>ChefSpec</a:t>
            </a:r>
            <a:endParaRPr lang="en-US" dirty="0"/>
          </a:p>
        </p:txBody>
      </p:sp>
    </p:spTree>
    <p:extLst>
      <p:ext uri="{BB962C8B-B14F-4D97-AF65-F5344CB8AC3E}">
        <p14:creationId xmlns:p14="http://schemas.microsoft.com/office/powerpoint/2010/main" val="322327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Testing</a:t>
            </a:r>
            <a:endParaRPr lang="en-US" dirty="0"/>
          </a:p>
        </p:txBody>
      </p:sp>
      <p:sp>
        <p:nvSpPr>
          <p:cNvPr id="3" name="Text Placeholder 2"/>
          <p:cNvSpPr>
            <a:spLocks noGrp="1"/>
          </p:cNvSpPr>
          <p:nvPr>
            <p:ph type="body" sz="quarter" idx="10"/>
          </p:nvPr>
        </p:nvSpPr>
        <p:spPr/>
        <p:txBody>
          <a:bodyPr/>
          <a:lstStyle/>
          <a:p>
            <a:pPr>
              <a:buFont typeface="Wingdings" charset="2"/>
              <a:buChar char="ü"/>
            </a:pPr>
            <a:r>
              <a:rPr lang="en-US" dirty="0" smtClean="0"/>
              <a:t>  Did chef-client complete successfully?</a:t>
            </a:r>
          </a:p>
          <a:p>
            <a:pPr>
              <a:buFont typeface="Wingdings" charset="2"/>
              <a:buChar char="ü"/>
            </a:pPr>
            <a:r>
              <a:rPr lang="en-US" dirty="0" smtClean="0"/>
              <a:t>  Did the recipe put the node in the desired state?</a:t>
            </a:r>
          </a:p>
          <a:p>
            <a:r>
              <a:rPr lang="en-US" dirty="0" smtClean="0"/>
              <a:t>Are the resources properly defined?</a:t>
            </a:r>
          </a:p>
          <a:p>
            <a:r>
              <a:rPr lang="en-US" dirty="0" smtClean="0"/>
              <a:t>Does the code following our style guide?</a:t>
            </a:r>
            <a:endParaRPr lang="en-US" dirty="0"/>
          </a:p>
        </p:txBody>
      </p:sp>
    </p:spTree>
    <p:extLst>
      <p:ext uri="{BB962C8B-B14F-4D97-AF65-F5344CB8AC3E}">
        <p14:creationId xmlns:p14="http://schemas.microsoft.com/office/powerpoint/2010/main" val="733537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is too slow!</a:t>
            </a:r>
            <a:endParaRPr lang="en-US" dirty="0"/>
          </a:p>
        </p:txBody>
      </p:sp>
      <p:sp>
        <p:nvSpPr>
          <p:cNvPr id="3" name="Text Placeholder 2"/>
          <p:cNvSpPr>
            <a:spLocks noGrp="1"/>
          </p:cNvSpPr>
          <p:nvPr>
            <p:ph type="body" sz="quarter" idx="10"/>
          </p:nvPr>
        </p:nvSpPr>
        <p:spPr/>
        <p:txBody>
          <a:bodyPr/>
          <a:lstStyle/>
          <a:p>
            <a:r>
              <a:rPr lang="en-US" dirty="0" smtClean="0"/>
              <a:t>To test our code, we need to spin up a test kitchen, converge a node, execute some tests.</a:t>
            </a:r>
          </a:p>
          <a:p>
            <a:r>
              <a:rPr lang="en-US" dirty="0" smtClean="0"/>
              <a:t>Our simple test case takes about 2 minutes to fully execute.</a:t>
            </a:r>
          </a:p>
        </p:txBody>
      </p:sp>
    </p:spTree>
    <p:extLst>
      <p:ext uri="{BB962C8B-B14F-4D97-AF65-F5344CB8AC3E}">
        <p14:creationId xmlns:p14="http://schemas.microsoft.com/office/powerpoint/2010/main" val="2020230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Properly configured resources</a:t>
            </a:r>
            <a:endParaRPr lang="en-US" dirty="0"/>
          </a:p>
        </p:txBody>
      </p:sp>
      <p:sp>
        <p:nvSpPr>
          <p:cNvPr id="3" name="Text Placeholder 2"/>
          <p:cNvSpPr>
            <a:spLocks noGrp="1"/>
          </p:cNvSpPr>
          <p:nvPr>
            <p:ph type="body" sz="quarter" idx="10"/>
          </p:nvPr>
        </p:nvSpPr>
        <p:spPr/>
        <p:txBody>
          <a:bodyPr/>
          <a:lstStyle/>
          <a:p>
            <a:r>
              <a:rPr lang="en-US" dirty="0" smtClean="0"/>
              <a:t>We need a way to verify that the resources in our recipes are properly configured</a:t>
            </a:r>
          </a:p>
          <a:p>
            <a:r>
              <a:rPr lang="en-US" dirty="0" smtClean="0"/>
              <a:t>We want to get faster feedback</a:t>
            </a:r>
          </a:p>
          <a:p>
            <a:endParaRPr lang="en-US" dirty="0" smtClean="0"/>
          </a:p>
          <a:p>
            <a:endParaRPr lang="en-US" dirty="0"/>
          </a:p>
        </p:txBody>
      </p:sp>
    </p:spTree>
    <p:extLst>
      <p:ext uri="{BB962C8B-B14F-4D97-AF65-F5344CB8AC3E}">
        <p14:creationId xmlns:p14="http://schemas.microsoft.com/office/powerpoint/2010/main" val="391847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Lab – Verify the resources</a:t>
            </a:r>
            <a:endParaRPr lang="en-US" dirty="0"/>
          </a:p>
        </p:txBody>
      </p:sp>
      <p:sp>
        <p:nvSpPr>
          <p:cNvPr id="3" name="Text Placeholder 2"/>
          <p:cNvSpPr>
            <a:spLocks noGrp="1"/>
          </p:cNvSpPr>
          <p:nvPr>
            <p:ph type="body" sz="quarter" idx="10"/>
          </p:nvPr>
        </p:nvSpPr>
        <p:spPr/>
        <p:txBody>
          <a:bodyPr/>
          <a:lstStyle/>
          <a:p>
            <a:r>
              <a:rPr lang="en-US" b="1" dirty="0" smtClean="0"/>
              <a:t>Problem</a:t>
            </a:r>
            <a:r>
              <a:rPr lang="en-US" dirty="0" smtClean="0"/>
              <a:t>:  We should be able to catch errors before we need to converge a node</a:t>
            </a:r>
          </a:p>
          <a:p>
            <a:r>
              <a:rPr lang="en-US" b="1" dirty="0" smtClean="0"/>
              <a:t>Success Criteria</a:t>
            </a:r>
            <a:r>
              <a:rPr lang="en-US" dirty="0" smtClean="0"/>
              <a:t>:  Catch a typo prior to converge</a:t>
            </a:r>
            <a:endParaRPr lang="en-US" dirty="0"/>
          </a:p>
          <a:p>
            <a:pPr marL="0" indent="0">
              <a:buNone/>
            </a:pPr>
            <a:endParaRPr lang="en-US" dirty="0" smtClean="0"/>
          </a:p>
        </p:txBody>
      </p:sp>
    </p:spTree>
    <p:extLst>
      <p:ext uri="{BB962C8B-B14F-4D97-AF65-F5344CB8AC3E}">
        <p14:creationId xmlns:p14="http://schemas.microsoft.com/office/powerpoint/2010/main" val="2920920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ChefSpec</a:t>
            </a:r>
            <a:endParaRPr lang="en-US" dirty="0"/>
          </a:p>
        </p:txBody>
      </p:sp>
      <p:sp>
        <p:nvSpPr>
          <p:cNvPr id="4" name="Text Placeholder 3"/>
          <p:cNvSpPr>
            <a:spLocks noGrp="1"/>
          </p:cNvSpPr>
          <p:nvPr>
            <p:ph type="body" sz="quarter" idx="10"/>
          </p:nvPr>
        </p:nvSpPr>
        <p:spPr/>
        <p:txBody>
          <a:bodyPr/>
          <a:lstStyle/>
          <a:p>
            <a:r>
              <a:rPr lang="en-US" dirty="0" smtClean="0"/>
              <a:t>Test before you converge</a:t>
            </a:r>
          </a:p>
          <a:p>
            <a:r>
              <a:rPr lang="en-US" dirty="0" smtClean="0"/>
              <a:t>Get feedback on cookbook changes without the need for target servers</a:t>
            </a:r>
            <a:endParaRPr lang="en-US" dirty="0"/>
          </a:p>
        </p:txBody>
      </p:sp>
      <p:sp>
        <p:nvSpPr>
          <p:cNvPr id="5" name="Content Placeholder 4"/>
          <p:cNvSpPr>
            <a:spLocks noGrp="1"/>
          </p:cNvSpPr>
          <p:nvPr>
            <p:ph sz="quarter" idx="12"/>
          </p:nvPr>
        </p:nvSpPr>
        <p:spPr/>
        <p:txBody>
          <a:bodyPr/>
          <a:lstStyle/>
          <a:p>
            <a:r>
              <a:rPr lang="en-US" dirty="0"/>
              <a:t>http://</a:t>
            </a:r>
            <a:r>
              <a:rPr lang="en-US" dirty="0" err="1" smtClean="0"/>
              <a:t>sethvargo.github.io</a:t>
            </a:r>
            <a:r>
              <a:rPr lang="en-US" dirty="0"/>
              <a:t>/</a:t>
            </a:r>
            <a:r>
              <a:rPr lang="en-US" dirty="0" err="1"/>
              <a:t>chefspec</a:t>
            </a:r>
            <a:r>
              <a:rPr lang="en-US" dirty="0"/>
              <a:t>/</a:t>
            </a:r>
          </a:p>
        </p:txBody>
      </p:sp>
      <p:pic>
        <p:nvPicPr>
          <p:cNvPr id="3" name="Picture 2" descr="Screen Shot 2015-04-21 at 11.41.5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24600" y="914400"/>
            <a:ext cx="5524826" cy="5262452"/>
          </a:xfrm>
          <a:prstGeom prst="rect">
            <a:avLst/>
          </a:prstGeom>
        </p:spPr>
      </p:pic>
    </p:spTree>
    <p:extLst>
      <p:ext uri="{BB962C8B-B14F-4D97-AF65-F5344CB8AC3E}">
        <p14:creationId xmlns:p14="http://schemas.microsoft.com/office/powerpoint/2010/main" val="1202690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1"/>
          </p:nvPr>
        </p:nvSpPr>
        <p:spPr/>
        <p:txBody>
          <a:bodyPr/>
          <a:lstStyle/>
          <a:p>
            <a:endParaRPr lang="en-US"/>
          </a:p>
        </p:txBody>
      </p:sp>
      <p:sp>
        <p:nvSpPr>
          <p:cNvPr id="6" name="Title 5"/>
          <p:cNvSpPr>
            <a:spLocks noGrp="1"/>
          </p:cNvSpPr>
          <p:nvPr>
            <p:ph type="title"/>
          </p:nvPr>
        </p:nvSpPr>
        <p:spPr>
          <a:xfrm>
            <a:off x="457200" y="228599"/>
            <a:ext cx="11201400" cy="620683"/>
          </a:xfrm>
        </p:spPr>
        <p:txBody>
          <a:bodyPr/>
          <a:lstStyle/>
          <a:p>
            <a:r>
              <a:rPr lang="en-US" dirty="0" smtClean="0"/>
              <a:t>Change to the apache cookbook directory</a:t>
            </a:r>
            <a:endParaRPr lang="en-US" dirty="0"/>
          </a:p>
        </p:txBody>
      </p:sp>
      <p:sp>
        <p:nvSpPr>
          <p:cNvPr id="8" name="Content Placeholder 7"/>
          <p:cNvSpPr>
            <a:spLocks noGrp="1"/>
          </p:cNvSpPr>
          <p:nvPr>
            <p:ph sz="quarter" idx="12"/>
          </p:nvPr>
        </p:nvSpPr>
        <p:spPr/>
        <p:txBody>
          <a:bodyPr>
            <a:normAutofit fontScale="92500" lnSpcReduction="10000"/>
          </a:bodyPr>
          <a:lstStyle/>
          <a:p>
            <a:r>
              <a:rPr lang="en-US" dirty="0" smtClean="0"/>
              <a:t>cd ~/chef-repo/cookbooks/apache</a:t>
            </a:r>
            <a:endParaRPr lang="en-US" dirty="0"/>
          </a:p>
        </p:txBody>
      </p:sp>
    </p:spTree>
    <p:extLst>
      <p:ext uri="{BB962C8B-B14F-4D97-AF65-F5344CB8AC3E}">
        <p14:creationId xmlns:p14="http://schemas.microsoft.com/office/powerpoint/2010/main" val="321330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Write a </a:t>
            </a:r>
            <a:r>
              <a:rPr lang="en-US" dirty="0" err="1" smtClean="0"/>
              <a:t>ChefSpec</a:t>
            </a:r>
            <a:r>
              <a:rPr lang="en-US" dirty="0" smtClean="0"/>
              <a:t> test</a:t>
            </a:r>
            <a:endParaRPr lang="en-US" dirty="0"/>
          </a:p>
        </p:txBody>
      </p:sp>
      <p:sp>
        <p:nvSpPr>
          <p:cNvPr id="6" name="Content Placeholder 5"/>
          <p:cNvSpPr>
            <a:spLocks noGrp="1"/>
          </p:cNvSpPr>
          <p:nvPr>
            <p:ph sz="quarter" idx="10"/>
          </p:nvPr>
        </p:nvSpPr>
        <p:spPr/>
        <p:txBody>
          <a:bodyPr>
            <a:normAutofit fontScale="55000" lnSpcReduction="20000"/>
          </a:bodyPr>
          <a:lstStyle/>
          <a:p>
            <a:r>
              <a:rPr lang="en-US" dirty="0">
                <a:solidFill>
                  <a:srgbClr val="204A87"/>
                </a:solidFill>
              </a:rPr>
              <a:t>require </a:t>
            </a:r>
            <a:r>
              <a:rPr lang="en-US" dirty="0">
                <a:solidFill>
                  <a:srgbClr val="4E9A06"/>
                </a:solidFill>
              </a:rPr>
              <a:t>'</a:t>
            </a:r>
            <a:r>
              <a:rPr lang="en-US" dirty="0" err="1">
                <a:solidFill>
                  <a:srgbClr val="4E9A06"/>
                </a:solidFill>
              </a:rPr>
              <a:t>spec_helper</a:t>
            </a:r>
            <a:r>
              <a:rPr lang="en-US" dirty="0">
                <a:solidFill>
                  <a:srgbClr val="4E9A06"/>
                </a:solidFill>
              </a:rPr>
              <a:t>'</a:t>
            </a:r>
          </a:p>
          <a:p>
            <a:endParaRPr lang="en-US" dirty="0"/>
          </a:p>
          <a:p>
            <a:r>
              <a:rPr lang="en-US" dirty="0">
                <a:solidFill>
                  <a:srgbClr val="000000"/>
                </a:solidFill>
              </a:rPr>
              <a:t>describe </a:t>
            </a:r>
            <a:r>
              <a:rPr lang="en-US" dirty="0">
                <a:solidFill>
                  <a:srgbClr val="4E9A06"/>
                </a:solidFill>
              </a:rPr>
              <a:t>'apache::default' </a:t>
            </a:r>
            <a:r>
              <a:rPr lang="en-US" b="1" dirty="0">
                <a:solidFill>
                  <a:srgbClr val="204A87"/>
                </a:solidFill>
              </a:rPr>
              <a:t>do</a:t>
            </a:r>
          </a:p>
          <a:p>
            <a:endParaRPr lang="en-US" dirty="0"/>
          </a:p>
          <a:p>
            <a:r>
              <a:rPr lang="en-US" dirty="0"/>
              <a:t>  </a:t>
            </a:r>
            <a:r>
              <a:rPr lang="en-US" dirty="0">
                <a:solidFill>
                  <a:srgbClr val="000000"/>
                </a:solidFill>
              </a:rPr>
              <a:t>context </a:t>
            </a:r>
            <a:r>
              <a:rPr lang="en-US" dirty="0">
                <a:solidFill>
                  <a:srgbClr val="4E9A06"/>
                </a:solidFill>
              </a:rPr>
              <a:t>'When all attributes are default, on an unspecified platform' </a:t>
            </a:r>
            <a:r>
              <a:rPr lang="en-US" b="1" dirty="0">
                <a:solidFill>
                  <a:srgbClr val="204A87"/>
                </a:solidFill>
              </a:rPr>
              <a:t>do</a:t>
            </a:r>
          </a:p>
          <a:p>
            <a:endParaRPr lang="en-US" dirty="0"/>
          </a:p>
          <a:p>
            <a:r>
              <a:rPr lang="en-US" dirty="0"/>
              <a:t>    </a:t>
            </a:r>
            <a:r>
              <a:rPr lang="en-US" dirty="0">
                <a:solidFill>
                  <a:srgbClr val="000000"/>
                </a:solidFill>
              </a:rPr>
              <a:t>let</a:t>
            </a:r>
            <a:r>
              <a:rPr lang="en-US" b="1" dirty="0">
                <a:solidFill>
                  <a:srgbClr val="000000"/>
                </a:solidFill>
              </a:rPr>
              <a:t>(</a:t>
            </a:r>
            <a:r>
              <a:rPr lang="en-US" b="1" dirty="0">
                <a:solidFill>
                  <a:srgbClr val="4E9A06"/>
                </a:solidFill>
              </a:rPr>
              <a:t>:</a:t>
            </a:r>
            <a:r>
              <a:rPr lang="en-US" b="1" dirty="0" err="1">
                <a:solidFill>
                  <a:srgbClr val="4E9A06"/>
                </a:solidFill>
              </a:rPr>
              <a:t>chef_run</a:t>
            </a:r>
            <a:r>
              <a:rPr lang="en-US" b="1" dirty="0">
                <a:solidFill>
                  <a:srgbClr val="000000"/>
                </a:solidFill>
              </a:rPr>
              <a:t>) </a:t>
            </a:r>
            <a:r>
              <a:rPr lang="en-US" b="1" dirty="0">
                <a:solidFill>
                  <a:srgbClr val="204A87"/>
                </a:solidFill>
              </a:rPr>
              <a:t>do</a:t>
            </a:r>
          </a:p>
          <a:p>
            <a:r>
              <a:rPr lang="en-US" dirty="0"/>
              <a:t>      </a:t>
            </a:r>
            <a:r>
              <a:rPr lang="en-US" dirty="0">
                <a:solidFill>
                  <a:srgbClr val="000000"/>
                </a:solidFill>
              </a:rPr>
              <a:t>runner </a:t>
            </a:r>
            <a:r>
              <a:rPr lang="en-US" b="1" dirty="0">
                <a:solidFill>
                  <a:srgbClr val="CE5C00"/>
                </a:solidFill>
              </a:rPr>
              <a:t>= </a:t>
            </a:r>
            <a:r>
              <a:rPr lang="en-US" b="1" dirty="0" err="1">
                <a:solidFill>
                  <a:srgbClr val="000000"/>
                </a:solidFill>
              </a:rPr>
              <a:t>ChefSpec</a:t>
            </a:r>
            <a:r>
              <a:rPr lang="en-US" b="1" dirty="0">
                <a:solidFill>
                  <a:srgbClr val="CE5C00"/>
                </a:solidFill>
              </a:rPr>
              <a:t>::</a:t>
            </a:r>
            <a:r>
              <a:rPr lang="en-US" b="1" dirty="0" err="1">
                <a:solidFill>
                  <a:srgbClr val="000000"/>
                </a:solidFill>
              </a:rPr>
              <a:t>ServerRunner</a:t>
            </a:r>
            <a:r>
              <a:rPr lang="en-US" b="1" dirty="0" err="1">
                <a:solidFill>
                  <a:srgbClr val="CE5C00"/>
                </a:solidFill>
              </a:rPr>
              <a:t>.</a:t>
            </a:r>
            <a:r>
              <a:rPr lang="en-US" b="1" dirty="0" err="1">
                <a:solidFill>
                  <a:srgbClr val="000000"/>
                </a:solidFill>
              </a:rPr>
              <a:t>new</a:t>
            </a:r>
            <a:endParaRPr lang="en-US" b="1" dirty="0">
              <a:solidFill>
                <a:srgbClr val="000000"/>
              </a:solidFill>
            </a:endParaRPr>
          </a:p>
          <a:p>
            <a:r>
              <a:rPr lang="en-US" dirty="0"/>
              <a:t>      </a:t>
            </a:r>
            <a:r>
              <a:rPr lang="en-US" dirty="0" err="1">
                <a:solidFill>
                  <a:srgbClr val="000000"/>
                </a:solidFill>
              </a:rPr>
              <a:t>runner</a:t>
            </a:r>
            <a:r>
              <a:rPr lang="en-US" b="1" dirty="0" err="1">
                <a:solidFill>
                  <a:srgbClr val="CE5C00"/>
                </a:solidFill>
              </a:rPr>
              <a:t>.</a:t>
            </a:r>
            <a:r>
              <a:rPr lang="en-US" b="1" dirty="0" err="1">
                <a:solidFill>
                  <a:srgbClr val="000000"/>
                </a:solidFill>
              </a:rPr>
              <a:t>converge</a:t>
            </a:r>
            <a:r>
              <a:rPr lang="en-US" b="1" dirty="0">
                <a:solidFill>
                  <a:srgbClr val="000000"/>
                </a:solidFill>
              </a:rPr>
              <a:t>(</a:t>
            </a:r>
            <a:r>
              <a:rPr lang="en-US" b="1" dirty="0" err="1">
                <a:solidFill>
                  <a:srgbClr val="000000"/>
                </a:solidFill>
              </a:rPr>
              <a:t>described_recipe</a:t>
            </a:r>
            <a:r>
              <a:rPr lang="en-US" b="1" dirty="0">
                <a:solidFill>
                  <a:srgbClr val="000000"/>
                </a:solidFill>
              </a:rPr>
              <a:t>)</a:t>
            </a: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'converges successfully' </a:t>
            </a:r>
            <a:r>
              <a:rPr lang="en-US" b="1" dirty="0">
                <a:solidFill>
                  <a:srgbClr val="204A87"/>
                </a:solidFill>
              </a:rPr>
              <a:t>do</a:t>
            </a:r>
          </a:p>
          <a:p>
            <a:r>
              <a:rPr lang="en-US" dirty="0"/>
              <a:t>      </a:t>
            </a:r>
            <a:r>
              <a:rPr lang="en-US" dirty="0" err="1">
                <a:solidFill>
                  <a:srgbClr val="000000"/>
                </a:solidFill>
              </a:rPr>
              <a:t>chef_run</a:t>
            </a:r>
            <a:r>
              <a:rPr lang="en-US" dirty="0">
                <a:solidFill>
                  <a:srgbClr val="000000"/>
                </a:solidFill>
              </a:rPr>
              <a:t> </a:t>
            </a:r>
            <a:r>
              <a:rPr lang="en-US" i="1" dirty="0">
                <a:solidFill>
                  <a:srgbClr val="8F5902"/>
                </a:solidFill>
              </a:rPr>
              <a:t># This should not raise an error</a:t>
            </a:r>
          </a:p>
          <a:p>
            <a:r>
              <a:rPr lang="en-US" dirty="0"/>
              <a:t>    </a:t>
            </a:r>
            <a:r>
              <a:rPr lang="en-US" b="1" dirty="0">
                <a:solidFill>
                  <a:srgbClr val="204A87"/>
                </a:solidFill>
              </a:rPr>
              <a:t>end</a:t>
            </a:r>
          </a:p>
          <a:p>
            <a:endParaRPr lang="en-US" dirty="0"/>
          </a:p>
          <a:p>
            <a:r>
              <a:rPr lang="en-US" dirty="0"/>
              <a:t>  </a:t>
            </a:r>
            <a:r>
              <a:rPr lang="en-US" b="1" dirty="0">
                <a:solidFill>
                  <a:srgbClr val="204A87"/>
                </a:solidFill>
              </a:rPr>
              <a:t>end</a:t>
            </a:r>
          </a:p>
          <a:p>
            <a:r>
              <a:rPr lang="en-US" b="1" dirty="0">
                <a:solidFill>
                  <a:srgbClr val="204A87"/>
                </a:solidFill>
              </a:rPr>
              <a:t>end</a:t>
            </a:r>
          </a:p>
        </p:txBody>
      </p:sp>
      <p:sp>
        <p:nvSpPr>
          <p:cNvPr id="7" name="Text Placeholder 6"/>
          <p:cNvSpPr>
            <a:spLocks noGrp="1"/>
          </p:cNvSpPr>
          <p:nvPr>
            <p:ph type="body" sz="quarter" idx="11"/>
          </p:nvPr>
        </p:nvSpPr>
        <p:spPr/>
        <p:txBody>
          <a:bodyPr>
            <a:normAutofit fontScale="92500"/>
          </a:bodyPr>
          <a:lstStyle/>
          <a:p>
            <a:r>
              <a:rPr lang="en-US" dirty="0" smtClean="0"/>
              <a:t>spec</a:t>
            </a:r>
            <a:r>
              <a:rPr lang="en-US" dirty="0"/>
              <a:t>/</a:t>
            </a:r>
            <a:r>
              <a:rPr lang="en-US" dirty="0" smtClean="0"/>
              <a:t>unit/recipes/</a:t>
            </a:r>
            <a:r>
              <a:rPr lang="en-US" dirty="0" err="1" smtClean="0"/>
              <a:t>default_spec.rb</a:t>
            </a:r>
            <a:endParaRPr lang="en-US" dirty="0"/>
          </a:p>
        </p:txBody>
      </p:sp>
    </p:spTree>
    <p:extLst>
      <p:ext uri="{BB962C8B-B14F-4D97-AF65-F5344CB8AC3E}">
        <p14:creationId xmlns:p14="http://schemas.microsoft.com/office/powerpoint/2010/main" val="2385848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12 Instances to replace</a:t>
            </a:r>
            <a:endParaRPr lang="en-US" dirty="0"/>
          </a:p>
        </p:txBody>
      </p:sp>
      <p:pic>
        <p:nvPicPr>
          <p:cNvPr id="5" name="Picture 4"/>
          <p:cNvPicPr>
            <a:picLocks noChangeAspect="1"/>
          </p:cNvPicPr>
          <p:nvPr/>
        </p:nvPicPr>
        <p:blipFill>
          <a:blip r:embed="rId2"/>
          <a:stretch>
            <a:fillRect/>
          </a:stretch>
        </p:blipFill>
        <p:spPr>
          <a:xfrm>
            <a:off x="5718908" y="3402623"/>
            <a:ext cx="780562" cy="780562"/>
          </a:xfrm>
          <a:prstGeom prst="rect">
            <a:avLst/>
          </a:prstGeom>
        </p:spPr>
      </p:pic>
      <p:pic>
        <p:nvPicPr>
          <p:cNvPr id="9" name="Picture 8"/>
          <p:cNvPicPr>
            <a:picLocks noChangeAspect="1"/>
          </p:cNvPicPr>
          <p:nvPr/>
        </p:nvPicPr>
        <p:blipFill>
          <a:blip r:embed="rId2"/>
          <a:stretch>
            <a:fillRect/>
          </a:stretch>
        </p:blipFill>
        <p:spPr>
          <a:xfrm>
            <a:off x="5715000" y="4395177"/>
            <a:ext cx="780562" cy="780562"/>
          </a:xfrm>
          <a:prstGeom prst="rect">
            <a:avLst/>
          </a:prstGeom>
        </p:spPr>
      </p:pic>
      <p:pic>
        <p:nvPicPr>
          <p:cNvPr id="10" name="Picture 9"/>
          <p:cNvPicPr>
            <a:picLocks noChangeAspect="1"/>
          </p:cNvPicPr>
          <p:nvPr/>
        </p:nvPicPr>
        <p:blipFill>
          <a:blip r:embed="rId2"/>
          <a:stretch>
            <a:fillRect/>
          </a:stretch>
        </p:blipFill>
        <p:spPr>
          <a:xfrm>
            <a:off x="5715000" y="2421793"/>
            <a:ext cx="780562" cy="780562"/>
          </a:xfrm>
          <a:prstGeom prst="rect">
            <a:avLst/>
          </a:prstGeom>
        </p:spPr>
      </p:pic>
      <p:pic>
        <p:nvPicPr>
          <p:cNvPr id="11" name="Picture 10"/>
          <p:cNvPicPr>
            <a:picLocks noChangeAspect="1"/>
          </p:cNvPicPr>
          <p:nvPr/>
        </p:nvPicPr>
        <p:blipFill>
          <a:blip r:embed="rId2"/>
          <a:stretch>
            <a:fillRect/>
          </a:stretch>
        </p:blipFill>
        <p:spPr>
          <a:xfrm>
            <a:off x="5734538" y="1405792"/>
            <a:ext cx="780562" cy="780562"/>
          </a:xfrm>
          <a:prstGeom prst="rect">
            <a:avLst/>
          </a:prstGeom>
        </p:spPr>
      </p:pic>
      <p:pic>
        <p:nvPicPr>
          <p:cNvPr id="12" name="Picture 11"/>
          <p:cNvPicPr>
            <a:picLocks noChangeAspect="1"/>
          </p:cNvPicPr>
          <p:nvPr/>
        </p:nvPicPr>
        <p:blipFill>
          <a:blip r:embed="rId2"/>
          <a:stretch>
            <a:fillRect/>
          </a:stretch>
        </p:blipFill>
        <p:spPr>
          <a:xfrm>
            <a:off x="5715000" y="5391638"/>
            <a:ext cx="780562" cy="780562"/>
          </a:xfrm>
          <a:prstGeom prst="rect">
            <a:avLst/>
          </a:prstGeom>
        </p:spPr>
      </p:pic>
      <p:pic>
        <p:nvPicPr>
          <p:cNvPr id="18" name="Picture 17"/>
          <p:cNvPicPr>
            <a:picLocks noChangeAspect="1"/>
          </p:cNvPicPr>
          <p:nvPr/>
        </p:nvPicPr>
        <p:blipFill>
          <a:blip r:embed="rId2"/>
          <a:stretch>
            <a:fillRect/>
          </a:stretch>
        </p:blipFill>
        <p:spPr>
          <a:xfrm>
            <a:off x="4632570" y="3402623"/>
            <a:ext cx="780562" cy="780562"/>
          </a:xfrm>
          <a:prstGeom prst="rect">
            <a:avLst/>
          </a:prstGeom>
        </p:spPr>
      </p:pic>
      <p:pic>
        <p:nvPicPr>
          <p:cNvPr id="19" name="Picture 18"/>
          <p:cNvPicPr>
            <a:picLocks noChangeAspect="1"/>
          </p:cNvPicPr>
          <p:nvPr/>
        </p:nvPicPr>
        <p:blipFill>
          <a:blip r:embed="rId2"/>
          <a:stretch>
            <a:fillRect/>
          </a:stretch>
        </p:blipFill>
        <p:spPr>
          <a:xfrm>
            <a:off x="4628662" y="4395177"/>
            <a:ext cx="780562" cy="780562"/>
          </a:xfrm>
          <a:prstGeom prst="rect">
            <a:avLst/>
          </a:prstGeom>
        </p:spPr>
      </p:pic>
      <p:pic>
        <p:nvPicPr>
          <p:cNvPr id="20" name="Picture 19"/>
          <p:cNvPicPr>
            <a:picLocks noChangeAspect="1"/>
          </p:cNvPicPr>
          <p:nvPr/>
        </p:nvPicPr>
        <p:blipFill>
          <a:blip r:embed="rId2"/>
          <a:stretch>
            <a:fillRect/>
          </a:stretch>
        </p:blipFill>
        <p:spPr>
          <a:xfrm>
            <a:off x="4628662" y="2421793"/>
            <a:ext cx="780562" cy="780562"/>
          </a:xfrm>
          <a:prstGeom prst="rect">
            <a:avLst/>
          </a:prstGeom>
        </p:spPr>
      </p:pic>
      <p:pic>
        <p:nvPicPr>
          <p:cNvPr id="21" name="Picture 20"/>
          <p:cNvPicPr>
            <a:picLocks noChangeAspect="1"/>
          </p:cNvPicPr>
          <p:nvPr/>
        </p:nvPicPr>
        <p:blipFill>
          <a:blip r:embed="rId2"/>
          <a:stretch>
            <a:fillRect/>
          </a:stretch>
        </p:blipFill>
        <p:spPr>
          <a:xfrm>
            <a:off x="4648200" y="1405792"/>
            <a:ext cx="780562" cy="780562"/>
          </a:xfrm>
          <a:prstGeom prst="rect">
            <a:avLst/>
          </a:prstGeom>
        </p:spPr>
      </p:pic>
      <p:pic>
        <p:nvPicPr>
          <p:cNvPr id="40" name="Picture 39"/>
          <p:cNvPicPr>
            <a:picLocks noChangeAspect="1"/>
          </p:cNvPicPr>
          <p:nvPr/>
        </p:nvPicPr>
        <p:blipFill>
          <a:blip r:embed="rId2"/>
          <a:stretch>
            <a:fillRect/>
          </a:stretch>
        </p:blipFill>
        <p:spPr>
          <a:xfrm>
            <a:off x="6801338" y="2421793"/>
            <a:ext cx="780562" cy="780562"/>
          </a:xfrm>
          <a:prstGeom prst="rect">
            <a:avLst/>
          </a:prstGeom>
        </p:spPr>
      </p:pic>
      <p:pic>
        <p:nvPicPr>
          <p:cNvPr id="50" name="Picture 49"/>
          <p:cNvPicPr>
            <a:picLocks noChangeAspect="1"/>
          </p:cNvPicPr>
          <p:nvPr/>
        </p:nvPicPr>
        <p:blipFill>
          <a:blip r:embed="rId2"/>
          <a:stretch>
            <a:fillRect/>
          </a:stretch>
        </p:blipFill>
        <p:spPr>
          <a:xfrm>
            <a:off x="7868138" y="2421793"/>
            <a:ext cx="780562" cy="780562"/>
          </a:xfrm>
          <a:prstGeom prst="rect">
            <a:avLst/>
          </a:prstGeom>
        </p:spPr>
      </p:pic>
      <p:pic>
        <p:nvPicPr>
          <p:cNvPr id="80" name="Picture 79"/>
          <p:cNvPicPr>
            <a:picLocks noChangeAspect="1"/>
          </p:cNvPicPr>
          <p:nvPr/>
        </p:nvPicPr>
        <p:blipFill>
          <a:blip r:embed="rId2"/>
          <a:stretch>
            <a:fillRect/>
          </a:stretch>
        </p:blipFill>
        <p:spPr>
          <a:xfrm>
            <a:off x="3523762" y="2421793"/>
            <a:ext cx="780562" cy="780562"/>
          </a:xfrm>
          <a:prstGeom prst="rect">
            <a:avLst/>
          </a:prstGeom>
        </p:spPr>
      </p:pic>
      <p:sp>
        <p:nvSpPr>
          <p:cNvPr id="103" name="TextBox 102"/>
          <p:cNvSpPr txBox="1"/>
          <p:nvPr/>
        </p:nvSpPr>
        <p:spPr>
          <a:xfrm>
            <a:off x="3276600" y="1600200"/>
            <a:ext cx="1180461" cy="369332"/>
          </a:xfrm>
          <a:prstGeom prst="rect">
            <a:avLst/>
          </a:prstGeom>
          <a:noFill/>
        </p:spPr>
        <p:txBody>
          <a:bodyPr wrap="none" lIns="0" tIns="0" rIns="0" bIns="0" rtlCol="0">
            <a:spAutoFit/>
          </a:bodyPr>
          <a:lstStyle/>
          <a:p>
            <a:r>
              <a:rPr lang="en-US" sz="2400" dirty="0" smtClean="0">
                <a:solidFill>
                  <a:schemeClr val="accent3">
                    <a:lumMod val="50000"/>
                  </a:schemeClr>
                </a:solidFill>
              </a:rPr>
              <a:t>Graphite</a:t>
            </a:r>
          </a:p>
        </p:txBody>
      </p:sp>
      <p:sp>
        <p:nvSpPr>
          <p:cNvPr id="104" name="TextBox 103"/>
          <p:cNvSpPr txBox="1"/>
          <p:nvPr/>
        </p:nvSpPr>
        <p:spPr>
          <a:xfrm>
            <a:off x="6781800" y="1600200"/>
            <a:ext cx="958045"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Nagios</a:t>
            </a:r>
            <a:endParaRPr lang="en-US" sz="2400" dirty="0" smtClean="0">
              <a:solidFill>
                <a:schemeClr val="accent3">
                  <a:lumMod val="50000"/>
                </a:schemeClr>
              </a:solidFill>
            </a:endParaRPr>
          </a:p>
        </p:txBody>
      </p:sp>
      <p:sp>
        <p:nvSpPr>
          <p:cNvPr id="105" name="TextBox 104"/>
          <p:cNvSpPr txBox="1"/>
          <p:nvPr/>
        </p:nvSpPr>
        <p:spPr>
          <a:xfrm>
            <a:off x="8839200" y="2590800"/>
            <a:ext cx="684082" cy="369332"/>
          </a:xfrm>
          <a:prstGeom prst="rect">
            <a:avLst/>
          </a:prstGeom>
          <a:noFill/>
        </p:spPr>
        <p:txBody>
          <a:bodyPr wrap="none" lIns="0" tIns="0" rIns="0" bIns="0" rtlCol="0">
            <a:spAutoFit/>
          </a:bodyPr>
          <a:lstStyle/>
          <a:p>
            <a:r>
              <a:rPr lang="en-US" sz="2400" dirty="0" smtClean="0">
                <a:solidFill>
                  <a:schemeClr val="accent3">
                    <a:lumMod val="50000"/>
                  </a:schemeClr>
                </a:solidFill>
              </a:rPr>
              <a:t>Rails </a:t>
            </a:r>
          </a:p>
        </p:txBody>
      </p:sp>
      <p:sp>
        <p:nvSpPr>
          <p:cNvPr id="106" name="TextBox 105"/>
          <p:cNvSpPr txBox="1"/>
          <p:nvPr/>
        </p:nvSpPr>
        <p:spPr>
          <a:xfrm>
            <a:off x="6781800" y="3581400"/>
            <a:ext cx="150522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Memcache</a:t>
            </a:r>
            <a:endParaRPr lang="en-US" sz="2400" dirty="0" smtClean="0">
              <a:solidFill>
                <a:schemeClr val="accent3">
                  <a:lumMod val="50000"/>
                </a:schemeClr>
              </a:solidFill>
            </a:endParaRPr>
          </a:p>
        </p:txBody>
      </p:sp>
      <p:sp>
        <p:nvSpPr>
          <p:cNvPr id="107" name="TextBox 106"/>
          <p:cNvSpPr txBox="1"/>
          <p:nvPr/>
        </p:nvSpPr>
        <p:spPr>
          <a:xfrm>
            <a:off x="6781800" y="4648200"/>
            <a:ext cx="2223866"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Slaves</a:t>
            </a:r>
          </a:p>
        </p:txBody>
      </p:sp>
      <p:sp>
        <p:nvSpPr>
          <p:cNvPr id="108" name="TextBox 107"/>
          <p:cNvSpPr txBox="1"/>
          <p:nvPr/>
        </p:nvSpPr>
        <p:spPr>
          <a:xfrm>
            <a:off x="6781800" y="5638800"/>
            <a:ext cx="224420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Master</a:t>
            </a:r>
          </a:p>
        </p:txBody>
      </p:sp>
      <p:sp>
        <p:nvSpPr>
          <p:cNvPr id="3" name="TextBox 2"/>
          <p:cNvSpPr txBox="1"/>
          <p:nvPr/>
        </p:nvSpPr>
        <p:spPr>
          <a:xfrm>
            <a:off x="4934229" y="16002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2" name="TextBox 21"/>
          <p:cNvSpPr txBox="1"/>
          <p:nvPr/>
        </p:nvSpPr>
        <p:spPr>
          <a:xfrm>
            <a:off x="38100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3</a:t>
            </a:r>
          </a:p>
        </p:txBody>
      </p:sp>
      <p:sp>
        <p:nvSpPr>
          <p:cNvPr id="23" name="TextBox 22"/>
          <p:cNvSpPr txBox="1"/>
          <p:nvPr/>
        </p:nvSpPr>
        <p:spPr>
          <a:xfrm>
            <a:off x="6027580" y="1600200"/>
            <a:ext cx="171171" cy="369332"/>
          </a:xfrm>
          <a:prstGeom prst="rect">
            <a:avLst/>
          </a:prstGeom>
          <a:noFill/>
        </p:spPr>
        <p:txBody>
          <a:bodyPr wrap="none" lIns="0" tIns="0" rIns="0" bIns="0" rtlCol="0">
            <a:spAutoFit/>
          </a:bodyPr>
          <a:lstStyle/>
          <a:p>
            <a:r>
              <a:rPr lang="en-US" sz="2400" dirty="0">
                <a:solidFill>
                  <a:schemeClr val="accent3">
                    <a:lumMod val="50000"/>
                  </a:schemeClr>
                </a:solidFill>
              </a:rPr>
              <a:t>2</a:t>
            </a:r>
            <a:endParaRPr lang="en-US" sz="2400" dirty="0" smtClean="0">
              <a:solidFill>
                <a:schemeClr val="accent3">
                  <a:lumMod val="50000"/>
                </a:schemeClr>
              </a:solidFill>
            </a:endParaRPr>
          </a:p>
        </p:txBody>
      </p:sp>
      <p:sp>
        <p:nvSpPr>
          <p:cNvPr id="24" name="TextBox 23"/>
          <p:cNvSpPr txBox="1"/>
          <p:nvPr/>
        </p:nvSpPr>
        <p:spPr>
          <a:xfrm>
            <a:off x="60198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5</a:t>
            </a:r>
          </a:p>
        </p:txBody>
      </p:sp>
      <p:sp>
        <p:nvSpPr>
          <p:cNvPr id="25" name="TextBox 24"/>
          <p:cNvSpPr txBox="1"/>
          <p:nvPr/>
        </p:nvSpPr>
        <p:spPr>
          <a:xfrm>
            <a:off x="70866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6</a:t>
            </a:r>
          </a:p>
        </p:txBody>
      </p:sp>
      <p:sp>
        <p:nvSpPr>
          <p:cNvPr id="26" name="TextBox 25"/>
          <p:cNvSpPr txBox="1"/>
          <p:nvPr/>
        </p:nvSpPr>
        <p:spPr>
          <a:xfrm>
            <a:off x="81534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7</a:t>
            </a:r>
          </a:p>
        </p:txBody>
      </p:sp>
      <p:sp>
        <p:nvSpPr>
          <p:cNvPr id="27" name="TextBox 26"/>
          <p:cNvSpPr txBox="1"/>
          <p:nvPr/>
        </p:nvSpPr>
        <p:spPr>
          <a:xfrm>
            <a:off x="4953000" y="2590800"/>
            <a:ext cx="171171" cy="369332"/>
          </a:xfrm>
          <a:prstGeom prst="rect">
            <a:avLst/>
          </a:prstGeom>
          <a:noFill/>
        </p:spPr>
        <p:txBody>
          <a:bodyPr wrap="none" lIns="0" tIns="0" rIns="0" bIns="0" rtlCol="0">
            <a:spAutoFit/>
          </a:bodyPr>
          <a:lstStyle/>
          <a:p>
            <a:r>
              <a:rPr lang="en-US" sz="2400" dirty="0">
                <a:solidFill>
                  <a:schemeClr val="accent3">
                    <a:lumMod val="50000"/>
                  </a:schemeClr>
                </a:solidFill>
              </a:rPr>
              <a:t>4</a:t>
            </a:r>
            <a:endParaRPr lang="en-US" sz="2400" dirty="0" smtClean="0">
              <a:solidFill>
                <a:schemeClr val="accent3">
                  <a:lumMod val="50000"/>
                </a:schemeClr>
              </a:solidFill>
            </a:endParaRPr>
          </a:p>
        </p:txBody>
      </p:sp>
      <p:sp>
        <p:nvSpPr>
          <p:cNvPr id="28" name="TextBox 27"/>
          <p:cNvSpPr txBox="1"/>
          <p:nvPr/>
        </p:nvSpPr>
        <p:spPr>
          <a:xfrm>
            <a:off x="4953000" y="35814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8</a:t>
            </a:r>
          </a:p>
        </p:txBody>
      </p:sp>
      <p:sp>
        <p:nvSpPr>
          <p:cNvPr id="29" name="TextBox 28"/>
          <p:cNvSpPr txBox="1"/>
          <p:nvPr/>
        </p:nvSpPr>
        <p:spPr>
          <a:xfrm>
            <a:off x="4839259" y="4572000"/>
            <a:ext cx="342341" cy="369332"/>
          </a:xfrm>
          <a:prstGeom prst="rect">
            <a:avLst/>
          </a:prstGeom>
          <a:noFill/>
        </p:spPr>
        <p:txBody>
          <a:bodyPr wrap="none" lIns="0" tIns="0" rIns="0" bIns="0" rtlCol="0">
            <a:spAutoFit/>
          </a:bodyPr>
          <a:lstStyle/>
          <a:p>
            <a:r>
              <a:rPr lang="en-US" sz="2400" dirty="0" smtClean="0">
                <a:solidFill>
                  <a:schemeClr val="accent3">
                    <a:lumMod val="50000"/>
                  </a:schemeClr>
                </a:solidFill>
              </a:rPr>
              <a:t>10</a:t>
            </a:r>
          </a:p>
        </p:txBody>
      </p:sp>
      <p:sp>
        <p:nvSpPr>
          <p:cNvPr id="30" name="TextBox 29"/>
          <p:cNvSpPr txBox="1"/>
          <p:nvPr/>
        </p:nvSpPr>
        <p:spPr>
          <a:xfrm>
            <a:off x="6019800" y="35814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9</a:t>
            </a:r>
          </a:p>
        </p:txBody>
      </p:sp>
      <p:sp>
        <p:nvSpPr>
          <p:cNvPr id="31" name="TextBox 30"/>
          <p:cNvSpPr txBox="1"/>
          <p:nvPr/>
        </p:nvSpPr>
        <p:spPr>
          <a:xfrm>
            <a:off x="5928901" y="4572000"/>
            <a:ext cx="319499" cy="369332"/>
          </a:xfrm>
          <a:prstGeom prst="rect">
            <a:avLst/>
          </a:prstGeom>
          <a:noFill/>
        </p:spPr>
        <p:txBody>
          <a:bodyPr wrap="none" lIns="0" tIns="0" rIns="0" bIns="0" rtlCol="0">
            <a:spAutoFit/>
          </a:bodyPr>
          <a:lstStyle/>
          <a:p>
            <a:r>
              <a:rPr lang="en-US" sz="2400" dirty="0" smtClean="0">
                <a:solidFill>
                  <a:schemeClr val="accent3">
                    <a:lumMod val="50000"/>
                  </a:schemeClr>
                </a:solidFill>
              </a:rPr>
              <a:t>11</a:t>
            </a:r>
          </a:p>
        </p:txBody>
      </p:sp>
      <p:sp>
        <p:nvSpPr>
          <p:cNvPr id="32" name="TextBox 31"/>
          <p:cNvSpPr txBox="1"/>
          <p:nvPr/>
        </p:nvSpPr>
        <p:spPr>
          <a:xfrm>
            <a:off x="5906059" y="5562600"/>
            <a:ext cx="342341" cy="369332"/>
          </a:xfrm>
          <a:prstGeom prst="rect">
            <a:avLst/>
          </a:prstGeom>
          <a:noFill/>
        </p:spPr>
        <p:txBody>
          <a:bodyPr wrap="none" lIns="0" tIns="0" rIns="0" bIns="0" rtlCol="0">
            <a:spAutoFit/>
          </a:bodyPr>
          <a:lstStyle/>
          <a:p>
            <a:r>
              <a:rPr lang="en-US" sz="2400" dirty="0" smtClean="0">
                <a:solidFill>
                  <a:schemeClr val="accent3">
                    <a:lumMod val="50000"/>
                  </a:schemeClr>
                </a:solidFill>
              </a:rPr>
              <a:t>12</a:t>
            </a:r>
          </a:p>
        </p:txBody>
      </p:sp>
      <p:sp>
        <p:nvSpPr>
          <p:cNvPr id="33" name="TextBox 32"/>
          <p:cNvSpPr txBox="1"/>
          <p:nvPr/>
        </p:nvSpPr>
        <p:spPr>
          <a:xfrm>
            <a:off x="188416" y="3505200"/>
            <a:ext cx="3244478" cy="1723549"/>
          </a:xfrm>
          <a:prstGeom prst="rect">
            <a:avLst/>
          </a:prstGeom>
          <a:noFill/>
        </p:spPr>
        <p:txBody>
          <a:bodyPr wrap="none" lIns="0" tIns="0" rIns="0" bIns="0" rtlCol="0">
            <a:spAutoFit/>
          </a:bodyPr>
          <a:lstStyle/>
          <a:p>
            <a:pPr marL="342900" indent="-342900">
              <a:buFont typeface="Arial"/>
              <a:buChar char="•"/>
            </a:pPr>
            <a:r>
              <a:rPr lang="en-US" sz="2800" dirty="0" smtClean="0">
                <a:solidFill>
                  <a:schemeClr val="accent3">
                    <a:lumMod val="50000"/>
                  </a:schemeClr>
                </a:solidFill>
              </a:rPr>
              <a:t>Launch</a:t>
            </a:r>
          </a:p>
          <a:p>
            <a:pPr marL="342900" indent="-342900">
              <a:buFont typeface="Arial"/>
              <a:buChar char="•"/>
            </a:pPr>
            <a:r>
              <a:rPr lang="en-US" sz="2800" dirty="0" smtClean="0">
                <a:solidFill>
                  <a:schemeClr val="accent3">
                    <a:lumMod val="50000"/>
                  </a:schemeClr>
                </a:solidFill>
              </a:rPr>
              <a:t>Delete</a:t>
            </a:r>
          </a:p>
          <a:p>
            <a:pPr marL="342900" indent="-342900">
              <a:buFont typeface="Arial"/>
              <a:buChar char="•"/>
            </a:pPr>
            <a:r>
              <a:rPr lang="en-US" sz="2800" dirty="0" smtClean="0">
                <a:solidFill>
                  <a:schemeClr val="accent3">
                    <a:lumMod val="50000"/>
                  </a:schemeClr>
                </a:solidFill>
              </a:rPr>
              <a:t>Repeat</a:t>
            </a:r>
          </a:p>
          <a:p>
            <a:pPr marL="342900" indent="-342900">
              <a:buFont typeface="Arial"/>
              <a:buChar char="•"/>
            </a:pPr>
            <a:r>
              <a:rPr lang="en-US" sz="2800" dirty="0" smtClean="0">
                <a:solidFill>
                  <a:schemeClr val="accent3">
                    <a:lumMod val="50000"/>
                  </a:schemeClr>
                </a:solidFill>
              </a:rPr>
              <a:t>Typically manually</a:t>
            </a:r>
          </a:p>
        </p:txBody>
      </p:sp>
    </p:spTree>
    <p:extLst>
      <p:ext uri="{BB962C8B-B14F-4D97-AF65-F5344CB8AC3E}">
        <p14:creationId xmlns:p14="http://schemas.microsoft.com/office/powerpoint/2010/main" val="1062500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Write a </a:t>
            </a:r>
            <a:r>
              <a:rPr lang="en-US" dirty="0" err="1" smtClean="0"/>
              <a:t>ChefSpec</a:t>
            </a:r>
            <a:r>
              <a:rPr lang="en-US" dirty="0" smtClean="0"/>
              <a:t> test</a:t>
            </a:r>
            <a:endParaRPr lang="en-US" dirty="0"/>
          </a:p>
        </p:txBody>
      </p:sp>
      <p:sp>
        <p:nvSpPr>
          <p:cNvPr id="6" name="Content Placeholder 5"/>
          <p:cNvSpPr>
            <a:spLocks noGrp="1"/>
          </p:cNvSpPr>
          <p:nvPr>
            <p:ph sz="quarter" idx="10"/>
          </p:nvPr>
        </p:nvSpPr>
        <p:spPr/>
        <p:txBody>
          <a:bodyPr>
            <a:normAutofit fontScale="55000" lnSpcReduction="20000"/>
          </a:bodyPr>
          <a:lstStyle/>
          <a:p>
            <a:r>
              <a:rPr lang="en-US" dirty="0" smtClean="0">
                <a:solidFill>
                  <a:srgbClr val="000000"/>
                </a:solidFill>
              </a:rPr>
              <a:t>describe </a:t>
            </a:r>
            <a:r>
              <a:rPr lang="en-US" dirty="0">
                <a:solidFill>
                  <a:srgbClr val="4E9A06"/>
                </a:solidFill>
              </a:rPr>
              <a:t>'apache::default' </a:t>
            </a:r>
            <a:r>
              <a:rPr lang="en-US" b="1" dirty="0">
                <a:solidFill>
                  <a:srgbClr val="204A87"/>
                </a:solidFill>
              </a:rPr>
              <a:t>do</a:t>
            </a:r>
          </a:p>
          <a:p>
            <a:r>
              <a:rPr lang="en-US" dirty="0" smtClean="0">
                <a:solidFill>
                  <a:srgbClr val="000000"/>
                </a:solidFill>
              </a:rPr>
              <a:t>  context </a:t>
            </a:r>
            <a:r>
              <a:rPr lang="en-US" dirty="0" smtClean="0">
                <a:solidFill>
                  <a:srgbClr val="4E9A06"/>
                </a:solidFill>
              </a:rPr>
              <a:t>'When all attributes are default, on an unspecified platform' </a:t>
            </a:r>
            <a:r>
              <a:rPr lang="en-US" b="1" dirty="0" smtClean="0">
                <a:solidFill>
                  <a:srgbClr val="204A87"/>
                </a:solidFill>
              </a:rPr>
              <a:t>do</a:t>
            </a:r>
          </a:p>
          <a:p>
            <a:endParaRPr lang="en-US" dirty="0"/>
          </a:p>
          <a:p>
            <a:r>
              <a:rPr lang="en-US" dirty="0"/>
              <a:t>    </a:t>
            </a:r>
            <a:r>
              <a:rPr lang="en-US" dirty="0">
                <a:solidFill>
                  <a:srgbClr val="000000"/>
                </a:solidFill>
              </a:rPr>
              <a:t>let</a:t>
            </a:r>
            <a:r>
              <a:rPr lang="en-US" b="1" dirty="0">
                <a:solidFill>
                  <a:srgbClr val="000000"/>
                </a:solidFill>
              </a:rPr>
              <a:t>(</a:t>
            </a:r>
            <a:r>
              <a:rPr lang="en-US" b="1" dirty="0">
                <a:solidFill>
                  <a:srgbClr val="4E9A06"/>
                </a:solidFill>
              </a:rPr>
              <a:t>:</a:t>
            </a:r>
            <a:r>
              <a:rPr lang="en-US" b="1" dirty="0" err="1">
                <a:solidFill>
                  <a:srgbClr val="4E9A06"/>
                </a:solidFill>
              </a:rPr>
              <a:t>chef_run</a:t>
            </a:r>
            <a:r>
              <a:rPr lang="en-US" b="1" dirty="0">
                <a:solidFill>
                  <a:srgbClr val="000000"/>
                </a:solidFill>
              </a:rPr>
              <a:t>) </a:t>
            </a:r>
            <a:r>
              <a:rPr lang="en-US" b="1" dirty="0">
                <a:solidFill>
                  <a:srgbClr val="204A87"/>
                </a:solidFill>
              </a:rPr>
              <a:t>do</a:t>
            </a:r>
          </a:p>
          <a:p>
            <a:r>
              <a:rPr lang="en-US" dirty="0"/>
              <a:t>      </a:t>
            </a:r>
            <a:r>
              <a:rPr lang="en-US" dirty="0">
                <a:solidFill>
                  <a:srgbClr val="000000"/>
                </a:solidFill>
              </a:rPr>
              <a:t>runner </a:t>
            </a:r>
            <a:r>
              <a:rPr lang="en-US" b="1" dirty="0">
                <a:solidFill>
                  <a:srgbClr val="CE5C00"/>
                </a:solidFill>
              </a:rPr>
              <a:t>= </a:t>
            </a:r>
            <a:r>
              <a:rPr lang="en-US" b="1" dirty="0" err="1">
                <a:solidFill>
                  <a:srgbClr val="000000"/>
                </a:solidFill>
              </a:rPr>
              <a:t>ChefSpec</a:t>
            </a:r>
            <a:r>
              <a:rPr lang="en-US" b="1" dirty="0">
                <a:solidFill>
                  <a:srgbClr val="CE5C00"/>
                </a:solidFill>
              </a:rPr>
              <a:t>::</a:t>
            </a:r>
            <a:r>
              <a:rPr lang="en-US" b="1" dirty="0" err="1">
                <a:solidFill>
                  <a:srgbClr val="000000"/>
                </a:solidFill>
              </a:rPr>
              <a:t>ServerRunner</a:t>
            </a:r>
            <a:r>
              <a:rPr lang="en-US" b="1" dirty="0" err="1">
                <a:solidFill>
                  <a:srgbClr val="CE5C00"/>
                </a:solidFill>
              </a:rPr>
              <a:t>.</a:t>
            </a:r>
            <a:r>
              <a:rPr lang="en-US" b="1" dirty="0" err="1">
                <a:solidFill>
                  <a:srgbClr val="000000"/>
                </a:solidFill>
              </a:rPr>
              <a:t>new</a:t>
            </a:r>
            <a:endParaRPr lang="en-US" b="1" dirty="0">
              <a:solidFill>
                <a:srgbClr val="000000"/>
              </a:solidFill>
            </a:endParaRPr>
          </a:p>
          <a:p>
            <a:r>
              <a:rPr lang="en-US" dirty="0"/>
              <a:t>      </a:t>
            </a:r>
            <a:r>
              <a:rPr lang="en-US" dirty="0" err="1">
                <a:solidFill>
                  <a:srgbClr val="000000"/>
                </a:solidFill>
              </a:rPr>
              <a:t>runner</a:t>
            </a:r>
            <a:r>
              <a:rPr lang="en-US" b="1" dirty="0" err="1">
                <a:solidFill>
                  <a:srgbClr val="CE5C00"/>
                </a:solidFill>
              </a:rPr>
              <a:t>.</a:t>
            </a:r>
            <a:r>
              <a:rPr lang="en-US" b="1" dirty="0" err="1">
                <a:solidFill>
                  <a:srgbClr val="000000"/>
                </a:solidFill>
              </a:rPr>
              <a:t>converge</a:t>
            </a:r>
            <a:r>
              <a:rPr lang="en-US" b="1" dirty="0">
                <a:solidFill>
                  <a:srgbClr val="000000"/>
                </a:solidFill>
              </a:rPr>
              <a:t>(</a:t>
            </a:r>
            <a:r>
              <a:rPr lang="en-US" b="1" dirty="0" err="1">
                <a:solidFill>
                  <a:srgbClr val="000000"/>
                </a:solidFill>
              </a:rPr>
              <a:t>described_recipe</a:t>
            </a:r>
            <a:r>
              <a:rPr lang="en-US" b="1" dirty="0">
                <a:solidFill>
                  <a:srgbClr val="000000"/>
                </a:solidFill>
              </a:rPr>
              <a:t>)</a:t>
            </a: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'converges successfully' </a:t>
            </a:r>
            <a:r>
              <a:rPr lang="en-US" b="1" dirty="0">
                <a:solidFill>
                  <a:srgbClr val="204A87"/>
                </a:solidFill>
              </a:rPr>
              <a:t>do</a:t>
            </a:r>
          </a:p>
          <a:p>
            <a:r>
              <a:rPr lang="en-US" dirty="0"/>
              <a:t>      </a:t>
            </a:r>
            <a:r>
              <a:rPr lang="en-US" dirty="0" err="1">
                <a:solidFill>
                  <a:srgbClr val="000000"/>
                </a:solidFill>
              </a:rPr>
              <a:t>chef_run</a:t>
            </a:r>
            <a:r>
              <a:rPr lang="en-US" dirty="0">
                <a:solidFill>
                  <a:srgbClr val="000000"/>
                </a:solidFill>
              </a:rPr>
              <a:t> </a:t>
            </a:r>
            <a:r>
              <a:rPr lang="en-US" i="1" dirty="0">
                <a:solidFill>
                  <a:srgbClr val="8F5902"/>
                </a:solidFill>
              </a:rPr>
              <a:t># This should not raise an error</a:t>
            </a:r>
          </a:p>
          <a:p>
            <a:r>
              <a:rPr lang="en-US" dirty="0"/>
              <a:t>    </a:t>
            </a:r>
            <a:r>
              <a:rPr lang="en-US" b="1" dirty="0">
                <a:solidFill>
                  <a:srgbClr val="204A87"/>
                </a:solidFill>
              </a:rPr>
              <a:t>end</a:t>
            </a:r>
          </a:p>
          <a:p>
            <a:endParaRPr lang="en-US" dirty="0"/>
          </a:p>
          <a:p>
            <a:r>
              <a:rPr lang="en-US" dirty="0"/>
              <a:t>    </a:t>
            </a:r>
            <a:r>
              <a:rPr lang="en-US" dirty="0">
                <a:solidFill>
                  <a:srgbClr val="000000"/>
                </a:solidFill>
              </a:rPr>
              <a:t>it </a:t>
            </a:r>
            <a:r>
              <a:rPr lang="en-US" dirty="0">
                <a:solidFill>
                  <a:srgbClr val="4E9A06"/>
                </a:solidFill>
              </a:rPr>
              <a:t>'installs apache' </a:t>
            </a:r>
            <a:r>
              <a:rPr lang="en-US" b="1" dirty="0">
                <a:solidFill>
                  <a:srgbClr val="204A87"/>
                </a:solidFill>
              </a:rPr>
              <a:t>do</a:t>
            </a:r>
          </a:p>
          <a:p>
            <a:r>
              <a:rPr lang="en-US" dirty="0"/>
              <a:t>      </a:t>
            </a:r>
            <a:r>
              <a:rPr lang="en-US" dirty="0">
                <a:solidFill>
                  <a:srgbClr val="000000"/>
                </a:solidFill>
              </a:rPr>
              <a:t>expect</a:t>
            </a:r>
            <a:r>
              <a:rPr lang="en-US" b="1" dirty="0">
                <a:solidFill>
                  <a:srgbClr val="000000"/>
                </a:solidFill>
              </a:rPr>
              <a:t>(</a:t>
            </a:r>
            <a:r>
              <a:rPr lang="en-US" b="1" dirty="0" err="1">
                <a:solidFill>
                  <a:srgbClr val="000000"/>
                </a:solidFill>
              </a:rPr>
              <a:t>chef_run</a:t>
            </a:r>
            <a:r>
              <a:rPr lang="en-US" b="1" dirty="0">
                <a:solidFill>
                  <a:srgbClr val="000000"/>
                </a:solidFill>
              </a:rPr>
              <a:t>)</a:t>
            </a:r>
            <a:r>
              <a:rPr lang="en-US" b="1" dirty="0">
                <a:solidFill>
                  <a:srgbClr val="CE5C00"/>
                </a:solidFill>
              </a:rPr>
              <a:t>.</a:t>
            </a:r>
            <a:r>
              <a:rPr lang="en-US" b="1" dirty="0">
                <a:solidFill>
                  <a:srgbClr val="000000"/>
                </a:solidFill>
              </a:rPr>
              <a:t>to </a:t>
            </a:r>
            <a:r>
              <a:rPr lang="en-US" b="1" dirty="0" err="1">
                <a:solidFill>
                  <a:srgbClr val="000000"/>
                </a:solidFill>
              </a:rPr>
              <a:t>install_package</a:t>
            </a:r>
            <a:r>
              <a:rPr lang="en-US" b="1" dirty="0">
                <a:solidFill>
                  <a:srgbClr val="000000"/>
                </a:solidFill>
              </a:rPr>
              <a:t> </a:t>
            </a:r>
            <a:r>
              <a:rPr lang="en-US" b="1" dirty="0">
                <a:solidFill>
                  <a:srgbClr val="4E9A06"/>
                </a:solidFill>
              </a:rPr>
              <a:t>'apache2'</a:t>
            </a:r>
          </a:p>
          <a:p>
            <a:r>
              <a:rPr lang="en-US" dirty="0"/>
              <a:t>    </a:t>
            </a:r>
            <a:r>
              <a:rPr lang="en-US" b="1" dirty="0">
                <a:solidFill>
                  <a:srgbClr val="204A87"/>
                </a:solidFill>
              </a:rPr>
              <a:t>end</a:t>
            </a:r>
          </a:p>
          <a:p>
            <a:r>
              <a:rPr lang="en-US" dirty="0"/>
              <a:t>  </a:t>
            </a:r>
            <a:r>
              <a:rPr lang="en-US" b="1" dirty="0">
                <a:solidFill>
                  <a:srgbClr val="204A87"/>
                </a:solidFill>
              </a:rPr>
              <a:t>end</a:t>
            </a:r>
          </a:p>
          <a:p>
            <a:r>
              <a:rPr lang="en-US" b="1" dirty="0">
                <a:solidFill>
                  <a:srgbClr val="204A87"/>
                </a:solidFill>
              </a:rPr>
              <a:t>end</a:t>
            </a:r>
          </a:p>
        </p:txBody>
      </p:sp>
      <p:sp>
        <p:nvSpPr>
          <p:cNvPr id="7" name="Text Placeholder 6"/>
          <p:cNvSpPr>
            <a:spLocks noGrp="1"/>
          </p:cNvSpPr>
          <p:nvPr>
            <p:ph type="body" sz="quarter" idx="11"/>
          </p:nvPr>
        </p:nvSpPr>
        <p:spPr/>
        <p:txBody>
          <a:bodyPr>
            <a:normAutofit fontScale="92500"/>
          </a:bodyPr>
          <a:lstStyle/>
          <a:p>
            <a:r>
              <a:rPr lang="en-US" dirty="0" smtClean="0"/>
              <a:t>spec</a:t>
            </a:r>
            <a:r>
              <a:rPr lang="en-US" dirty="0"/>
              <a:t>/</a:t>
            </a:r>
            <a:r>
              <a:rPr lang="en-US" dirty="0" smtClean="0"/>
              <a:t>unit/recipes/</a:t>
            </a:r>
            <a:r>
              <a:rPr lang="en-US" dirty="0" err="1" smtClean="0"/>
              <a:t>default_spec.rb</a:t>
            </a:r>
            <a:endParaRPr lang="en-US" dirty="0"/>
          </a:p>
        </p:txBody>
      </p:sp>
    </p:spTree>
    <p:extLst>
      <p:ext uri="{BB962C8B-B14F-4D97-AF65-F5344CB8AC3E}">
        <p14:creationId xmlns:p14="http://schemas.microsoft.com/office/powerpoint/2010/main" val="1317377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a:bodyPr>
          <a:lstStyle/>
          <a:p>
            <a:r>
              <a:rPr lang="en-US" sz="2400" dirty="0"/>
              <a:t>..</a:t>
            </a:r>
          </a:p>
          <a:p>
            <a:endParaRPr lang="en-US" sz="2400" dirty="0"/>
          </a:p>
          <a:p>
            <a:r>
              <a:rPr lang="en-US" sz="2400" dirty="0"/>
              <a:t>Finished in 1.19 seconds (files took 13.09 seconds to load)</a:t>
            </a:r>
          </a:p>
          <a:p>
            <a:r>
              <a:rPr lang="en-US" sz="2400" dirty="0"/>
              <a:t>2 examples, 0 failures</a:t>
            </a:r>
          </a:p>
        </p:txBody>
      </p:sp>
      <p:sp>
        <p:nvSpPr>
          <p:cNvPr id="5" name="Title 4"/>
          <p:cNvSpPr>
            <a:spLocks noGrp="1"/>
          </p:cNvSpPr>
          <p:nvPr>
            <p:ph type="title"/>
          </p:nvPr>
        </p:nvSpPr>
        <p:spPr/>
        <p:txBody>
          <a:bodyPr/>
          <a:lstStyle/>
          <a:p>
            <a:r>
              <a:rPr lang="en-US" dirty="0" smtClean="0"/>
              <a:t>Run the </a:t>
            </a:r>
            <a:r>
              <a:rPr lang="en-US" dirty="0" err="1" smtClean="0"/>
              <a:t>ChefSpec</a:t>
            </a:r>
            <a:r>
              <a:rPr lang="en-US" dirty="0" smtClean="0"/>
              <a:t> tests</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err="1"/>
              <a:t>rspec</a:t>
            </a:r>
            <a:r>
              <a:rPr lang="en-US" dirty="0"/>
              <a:t> </a:t>
            </a:r>
            <a:r>
              <a:rPr lang="en-US" dirty="0" smtClean="0"/>
              <a:t>spec</a:t>
            </a:r>
            <a:endParaRPr lang="en-US" dirty="0"/>
          </a:p>
        </p:txBody>
      </p:sp>
    </p:spTree>
    <p:extLst>
      <p:ext uri="{BB962C8B-B14F-4D97-AF65-F5344CB8AC3E}">
        <p14:creationId xmlns:p14="http://schemas.microsoft.com/office/powerpoint/2010/main" val="1662271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Break the cookbook</a:t>
            </a:r>
            <a:endParaRPr lang="en-US" dirty="0"/>
          </a:p>
        </p:txBody>
      </p:sp>
      <p:sp>
        <p:nvSpPr>
          <p:cNvPr id="5" name="Content Placeholder 4"/>
          <p:cNvSpPr>
            <a:spLocks noGrp="1"/>
          </p:cNvSpPr>
          <p:nvPr>
            <p:ph sz="quarter" idx="10"/>
          </p:nvPr>
        </p:nvSpPr>
        <p:spPr/>
        <p:txBody>
          <a:bodyPr>
            <a:normAutofit/>
          </a:bodyPr>
          <a:lstStyle/>
          <a:p>
            <a:r>
              <a:rPr lang="en-US" dirty="0">
                <a:solidFill>
                  <a:srgbClr val="000000"/>
                </a:solidFill>
              </a:rPr>
              <a:t>package </a:t>
            </a:r>
            <a:r>
              <a:rPr lang="en-US" dirty="0" smtClean="0">
                <a:solidFill>
                  <a:srgbClr val="4E9A06"/>
                </a:solidFill>
              </a:rPr>
              <a:t>"apache"</a:t>
            </a:r>
            <a:endParaRPr lang="en-US" dirty="0">
              <a:solidFill>
                <a:srgbClr val="4E9A06"/>
              </a:solidFill>
            </a:endParaRPr>
          </a:p>
          <a:p>
            <a:endParaRPr lang="en-US" dirty="0"/>
          </a:p>
          <a:p>
            <a:r>
              <a:rPr lang="en-US" dirty="0">
                <a:solidFill>
                  <a:srgbClr val="000000"/>
                </a:solidFill>
              </a:rPr>
              <a:t>service </a:t>
            </a:r>
            <a:r>
              <a:rPr lang="en-US" dirty="0" smtClean="0">
                <a:solidFill>
                  <a:srgbClr val="4E9A06"/>
                </a:solidFill>
              </a:rPr>
              <a:t>"apache2" </a:t>
            </a:r>
            <a:r>
              <a:rPr lang="en-US" b="1" dirty="0">
                <a:solidFill>
                  <a:srgbClr val="204A87"/>
                </a:solidFill>
              </a:rPr>
              <a:t>do</a:t>
            </a:r>
          </a:p>
          <a:p>
            <a:r>
              <a:rPr lang="en-US" dirty="0"/>
              <a:t>  </a:t>
            </a:r>
            <a:r>
              <a:rPr lang="en-US" dirty="0">
                <a:solidFill>
                  <a:srgbClr val="000000"/>
                </a:solidFill>
              </a:rPr>
              <a:t>action </a:t>
            </a:r>
            <a:r>
              <a:rPr lang="en-US" dirty="0">
                <a:solidFill>
                  <a:srgbClr val="4E9A06"/>
                </a:solidFill>
              </a:rPr>
              <a:t>:start</a:t>
            </a:r>
          </a:p>
          <a:p>
            <a:r>
              <a:rPr lang="en-US" b="1" dirty="0" smtClean="0">
                <a:solidFill>
                  <a:srgbClr val="204A87"/>
                </a:solidFill>
              </a:rPr>
              <a:t>end</a:t>
            </a:r>
            <a:endParaRPr lang="en-US" b="1" dirty="0">
              <a:solidFill>
                <a:srgbClr val="204A87"/>
              </a:solidFill>
            </a:endParaRPr>
          </a:p>
          <a:p>
            <a:endParaRPr lang="en-US" dirty="0"/>
          </a:p>
        </p:txBody>
      </p:sp>
      <p:sp>
        <p:nvSpPr>
          <p:cNvPr id="6" name="Text Placeholder 5"/>
          <p:cNvSpPr>
            <a:spLocks noGrp="1"/>
          </p:cNvSpPr>
          <p:nvPr>
            <p:ph type="body" sz="quarter" idx="11"/>
          </p:nvPr>
        </p:nvSpPr>
        <p:spPr/>
        <p:txBody>
          <a:bodyPr>
            <a:normAutofit lnSpcReduction="10000"/>
          </a:bodyPr>
          <a:lstStyle/>
          <a:p>
            <a:r>
              <a:rPr lang="en-US" dirty="0" smtClean="0"/>
              <a:t>recipes/</a:t>
            </a:r>
            <a:r>
              <a:rPr lang="en-US" dirty="0" err="1" smtClean="0"/>
              <a:t>default.rb</a:t>
            </a:r>
            <a:endParaRPr lang="en-US" dirty="0"/>
          </a:p>
        </p:txBody>
      </p:sp>
      <p:sp>
        <p:nvSpPr>
          <p:cNvPr id="7" name="Frame 6"/>
          <p:cNvSpPr/>
          <p:nvPr/>
        </p:nvSpPr>
        <p:spPr bwMode="auto">
          <a:xfrm>
            <a:off x="457200" y="1889125"/>
            <a:ext cx="3886199" cy="473076"/>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86969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fontScale="62500" lnSpcReduction="20000"/>
          </a:bodyPr>
          <a:lstStyle/>
          <a:p>
            <a:r>
              <a:rPr lang="en-US" sz="2400" dirty="0"/>
              <a:t>.F</a:t>
            </a:r>
          </a:p>
          <a:p>
            <a:endParaRPr lang="en-US" sz="2400" dirty="0"/>
          </a:p>
          <a:p>
            <a:r>
              <a:rPr lang="en-US" sz="2400" dirty="0"/>
              <a:t>Failures:</a:t>
            </a:r>
          </a:p>
          <a:p>
            <a:endParaRPr lang="en-US" sz="2400" dirty="0"/>
          </a:p>
          <a:p>
            <a:r>
              <a:rPr lang="en-US" sz="2400" dirty="0"/>
              <a:t>  1) apache::default When all attributes are default, on an unspecified platform installs apache</a:t>
            </a:r>
          </a:p>
          <a:p>
            <a:r>
              <a:rPr lang="en-US" sz="2400" dirty="0"/>
              <a:t>     Failure/Error: expect(</a:t>
            </a:r>
            <a:r>
              <a:rPr lang="en-US" sz="2400" dirty="0" err="1"/>
              <a:t>chef_run</a:t>
            </a:r>
            <a:r>
              <a:rPr lang="en-US" sz="2400" dirty="0"/>
              <a:t>).to </a:t>
            </a:r>
            <a:r>
              <a:rPr lang="en-US" sz="2400" dirty="0" err="1"/>
              <a:t>install_package</a:t>
            </a:r>
            <a:r>
              <a:rPr lang="en-US" sz="2400" dirty="0"/>
              <a:t> 'apache2'</a:t>
            </a:r>
          </a:p>
          <a:p>
            <a:r>
              <a:rPr lang="en-US" sz="2400" dirty="0"/>
              <a:t>       expected "package[apache2]" with action :install to be in Chef run. Other package resources:</a:t>
            </a:r>
          </a:p>
          <a:p>
            <a:endParaRPr lang="en-US" sz="2400" dirty="0"/>
          </a:p>
          <a:p>
            <a:r>
              <a:rPr lang="en-US" sz="2400" dirty="0"/>
              <a:t>         package[apache]</a:t>
            </a:r>
          </a:p>
          <a:p>
            <a:endParaRPr lang="en-US" sz="2400" dirty="0"/>
          </a:p>
          <a:p>
            <a:r>
              <a:rPr lang="en-US" sz="2400" dirty="0"/>
              <a:t>     # ./spec/unit/recipes/default_spec.rb:23:in `block (3 levels) in &lt;top (required)&gt;'</a:t>
            </a:r>
          </a:p>
          <a:p>
            <a:endParaRPr lang="en-US" sz="2400" dirty="0"/>
          </a:p>
          <a:p>
            <a:r>
              <a:rPr lang="en-US" sz="2400" dirty="0"/>
              <a:t>Finished in 1.18 seconds (files took 12.7 seconds to load)</a:t>
            </a:r>
          </a:p>
          <a:p>
            <a:r>
              <a:rPr lang="en-US" sz="2400" dirty="0"/>
              <a:t>2 examples, 1 </a:t>
            </a:r>
            <a:r>
              <a:rPr lang="en-US" sz="2400" dirty="0" smtClean="0"/>
              <a:t>failure</a:t>
            </a:r>
            <a:endParaRPr lang="en-US" sz="2400" dirty="0"/>
          </a:p>
        </p:txBody>
      </p:sp>
      <p:sp>
        <p:nvSpPr>
          <p:cNvPr id="5" name="Title 4"/>
          <p:cNvSpPr>
            <a:spLocks noGrp="1"/>
          </p:cNvSpPr>
          <p:nvPr>
            <p:ph type="title"/>
          </p:nvPr>
        </p:nvSpPr>
        <p:spPr/>
        <p:txBody>
          <a:bodyPr/>
          <a:lstStyle/>
          <a:p>
            <a:r>
              <a:rPr lang="en-US" dirty="0" smtClean="0"/>
              <a:t>Run the </a:t>
            </a:r>
            <a:r>
              <a:rPr lang="en-US" dirty="0" err="1" smtClean="0"/>
              <a:t>ChefSpec</a:t>
            </a:r>
            <a:r>
              <a:rPr lang="en-US" dirty="0" smtClean="0"/>
              <a:t> tests</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err="1"/>
              <a:t>rspec</a:t>
            </a:r>
            <a:r>
              <a:rPr lang="en-US" dirty="0"/>
              <a:t> </a:t>
            </a:r>
            <a:r>
              <a:rPr lang="en-US" dirty="0" smtClean="0"/>
              <a:t>spec</a:t>
            </a:r>
            <a:endParaRPr lang="en-US" dirty="0"/>
          </a:p>
        </p:txBody>
      </p:sp>
    </p:spTree>
    <p:extLst>
      <p:ext uri="{BB962C8B-B14F-4D97-AF65-F5344CB8AC3E}">
        <p14:creationId xmlns:p14="http://schemas.microsoft.com/office/powerpoint/2010/main" val="257972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Fix the cookbook</a:t>
            </a:r>
            <a:endParaRPr lang="en-US" dirty="0"/>
          </a:p>
        </p:txBody>
      </p:sp>
      <p:sp>
        <p:nvSpPr>
          <p:cNvPr id="5" name="Content Placeholder 4"/>
          <p:cNvSpPr>
            <a:spLocks noGrp="1"/>
          </p:cNvSpPr>
          <p:nvPr>
            <p:ph sz="quarter" idx="10"/>
          </p:nvPr>
        </p:nvSpPr>
        <p:spPr/>
        <p:txBody>
          <a:bodyPr>
            <a:normAutofit/>
          </a:bodyPr>
          <a:lstStyle/>
          <a:p>
            <a:r>
              <a:rPr lang="en-US" dirty="0">
                <a:solidFill>
                  <a:srgbClr val="000000"/>
                </a:solidFill>
              </a:rPr>
              <a:t>package </a:t>
            </a:r>
            <a:r>
              <a:rPr lang="en-US" dirty="0" smtClean="0">
                <a:solidFill>
                  <a:srgbClr val="4E9A06"/>
                </a:solidFill>
              </a:rPr>
              <a:t>"apache2"</a:t>
            </a:r>
            <a:endParaRPr lang="en-US" dirty="0">
              <a:solidFill>
                <a:srgbClr val="4E9A06"/>
              </a:solidFill>
            </a:endParaRPr>
          </a:p>
          <a:p>
            <a:endParaRPr lang="en-US" dirty="0"/>
          </a:p>
          <a:p>
            <a:r>
              <a:rPr lang="en-US" dirty="0">
                <a:solidFill>
                  <a:srgbClr val="000000"/>
                </a:solidFill>
              </a:rPr>
              <a:t>service </a:t>
            </a:r>
            <a:r>
              <a:rPr lang="en-US" dirty="0" smtClean="0">
                <a:solidFill>
                  <a:srgbClr val="4E9A06"/>
                </a:solidFill>
              </a:rPr>
              <a:t>"apache2" </a:t>
            </a:r>
            <a:r>
              <a:rPr lang="en-US" b="1" dirty="0">
                <a:solidFill>
                  <a:srgbClr val="204A87"/>
                </a:solidFill>
              </a:rPr>
              <a:t>do</a:t>
            </a:r>
          </a:p>
          <a:p>
            <a:r>
              <a:rPr lang="en-US" dirty="0"/>
              <a:t>  </a:t>
            </a:r>
            <a:r>
              <a:rPr lang="en-US" dirty="0">
                <a:solidFill>
                  <a:srgbClr val="000000"/>
                </a:solidFill>
              </a:rPr>
              <a:t>action </a:t>
            </a:r>
            <a:r>
              <a:rPr lang="en-US" dirty="0">
                <a:solidFill>
                  <a:srgbClr val="4E9A06"/>
                </a:solidFill>
              </a:rPr>
              <a:t>:start</a:t>
            </a:r>
          </a:p>
          <a:p>
            <a:r>
              <a:rPr lang="en-US" b="1" dirty="0">
                <a:solidFill>
                  <a:srgbClr val="204A87"/>
                </a:solidFill>
              </a:rPr>
              <a:t>end</a:t>
            </a:r>
          </a:p>
          <a:p>
            <a:endParaRPr lang="en-US" dirty="0"/>
          </a:p>
          <a:p>
            <a:endParaRPr lang="en-US" dirty="0"/>
          </a:p>
        </p:txBody>
      </p:sp>
      <p:sp>
        <p:nvSpPr>
          <p:cNvPr id="6" name="Text Placeholder 5"/>
          <p:cNvSpPr>
            <a:spLocks noGrp="1"/>
          </p:cNvSpPr>
          <p:nvPr>
            <p:ph type="body" sz="quarter" idx="11"/>
          </p:nvPr>
        </p:nvSpPr>
        <p:spPr/>
        <p:txBody>
          <a:bodyPr>
            <a:normAutofit lnSpcReduction="10000"/>
          </a:bodyPr>
          <a:lstStyle/>
          <a:p>
            <a:r>
              <a:rPr lang="en-US" dirty="0" smtClean="0"/>
              <a:t>recipes/</a:t>
            </a:r>
            <a:r>
              <a:rPr lang="en-US" dirty="0" err="1" smtClean="0"/>
              <a:t>default.rb</a:t>
            </a:r>
            <a:endParaRPr lang="en-US" dirty="0"/>
          </a:p>
        </p:txBody>
      </p:sp>
      <p:sp>
        <p:nvSpPr>
          <p:cNvPr id="7" name="Frame 6"/>
          <p:cNvSpPr/>
          <p:nvPr/>
        </p:nvSpPr>
        <p:spPr bwMode="auto">
          <a:xfrm>
            <a:off x="492124" y="1889124"/>
            <a:ext cx="3775075" cy="549275"/>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7581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a:bodyPr>
          <a:lstStyle/>
          <a:p>
            <a:r>
              <a:rPr lang="en-US" sz="2400" dirty="0"/>
              <a:t>..</a:t>
            </a:r>
          </a:p>
          <a:p>
            <a:endParaRPr lang="en-US" sz="2400" dirty="0"/>
          </a:p>
          <a:p>
            <a:r>
              <a:rPr lang="en-US" sz="2400" dirty="0"/>
              <a:t>Finished in 1.19 seconds (files took 13.09 seconds to load)</a:t>
            </a:r>
          </a:p>
          <a:p>
            <a:r>
              <a:rPr lang="en-US" sz="2400" dirty="0"/>
              <a:t>2 examples, 0 failures</a:t>
            </a:r>
          </a:p>
        </p:txBody>
      </p:sp>
      <p:sp>
        <p:nvSpPr>
          <p:cNvPr id="5" name="Title 4"/>
          <p:cNvSpPr>
            <a:spLocks noGrp="1"/>
          </p:cNvSpPr>
          <p:nvPr>
            <p:ph type="title"/>
          </p:nvPr>
        </p:nvSpPr>
        <p:spPr/>
        <p:txBody>
          <a:bodyPr/>
          <a:lstStyle/>
          <a:p>
            <a:r>
              <a:rPr lang="en-US" dirty="0" smtClean="0"/>
              <a:t>Run the </a:t>
            </a:r>
            <a:r>
              <a:rPr lang="en-US" dirty="0" err="1" smtClean="0"/>
              <a:t>ChefSpec</a:t>
            </a:r>
            <a:r>
              <a:rPr lang="en-US" dirty="0" smtClean="0"/>
              <a:t> tests</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err="1"/>
              <a:t>rspec</a:t>
            </a:r>
            <a:r>
              <a:rPr lang="en-US" dirty="0"/>
              <a:t> </a:t>
            </a:r>
            <a:r>
              <a:rPr lang="en-US" dirty="0" smtClean="0"/>
              <a:t>spec</a:t>
            </a:r>
            <a:endParaRPr lang="en-US" dirty="0"/>
          </a:p>
        </p:txBody>
      </p:sp>
    </p:spTree>
    <p:extLst>
      <p:ext uri="{BB962C8B-B14F-4D97-AF65-F5344CB8AC3E}">
        <p14:creationId xmlns:p14="http://schemas.microsoft.com/office/powerpoint/2010/main" val="3642840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Testing</a:t>
            </a:r>
            <a:endParaRPr lang="en-US" dirty="0"/>
          </a:p>
        </p:txBody>
      </p:sp>
      <p:sp>
        <p:nvSpPr>
          <p:cNvPr id="3" name="Text Placeholder 2"/>
          <p:cNvSpPr>
            <a:spLocks noGrp="1"/>
          </p:cNvSpPr>
          <p:nvPr>
            <p:ph type="body" sz="quarter" idx="10"/>
          </p:nvPr>
        </p:nvSpPr>
        <p:spPr/>
        <p:txBody>
          <a:bodyPr/>
          <a:lstStyle/>
          <a:p>
            <a:pPr>
              <a:buFont typeface="Wingdings" charset="2"/>
              <a:buChar char="ü"/>
            </a:pPr>
            <a:r>
              <a:rPr lang="en-US" dirty="0" smtClean="0"/>
              <a:t>  Did chef-client complete successfully?</a:t>
            </a:r>
          </a:p>
          <a:p>
            <a:pPr>
              <a:buFont typeface="Wingdings" charset="2"/>
              <a:buChar char="ü"/>
            </a:pPr>
            <a:r>
              <a:rPr lang="en-US" dirty="0" smtClean="0"/>
              <a:t>  Did the recipe put the node in the desired state?</a:t>
            </a:r>
          </a:p>
          <a:p>
            <a:pPr>
              <a:buFont typeface="Wingdings" charset="2"/>
              <a:buChar char="ü"/>
            </a:pPr>
            <a:r>
              <a:rPr lang="en-US" dirty="0" smtClean="0"/>
              <a:t>  Are the resources properly defined?</a:t>
            </a:r>
          </a:p>
          <a:p>
            <a:r>
              <a:rPr lang="en-US" dirty="0" smtClean="0"/>
              <a:t>Does the code following our style guide?</a:t>
            </a:r>
            <a:endParaRPr lang="en-US" dirty="0"/>
          </a:p>
        </p:txBody>
      </p:sp>
    </p:spTree>
    <p:extLst>
      <p:ext uri="{BB962C8B-B14F-4D97-AF65-F5344CB8AC3E}">
        <p14:creationId xmlns:p14="http://schemas.microsoft.com/office/powerpoint/2010/main" val="2110752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Clean code</a:t>
            </a:r>
            <a:endParaRPr lang="en-US" dirty="0"/>
          </a:p>
        </p:txBody>
      </p:sp>
      <p:sp>
        <p:nvSpPr>
          <p:cNvPr id="5" name="Subtitle 4"/>
          <p:cNvSpPr>
            <a:spLocks noGrp="1"/>
          </p:cNvSpPr>
          <p:nvPr>
            <p:ph type="subTitle" idx="1"/>
          </p:nvPr>
        </p:nvSpPr>
        <p:spPr/>
        <p:txBody>
          <a:bodyPr/>
          <a:lstStyle/>
          <a:p>
            <a:r>
              <a:rPr lang="en-US" dirty="0" smtClean="0"/>
              <a:t>Follow best practices, avoid mistakes</a:t>
            </a:r>
            <a:endParaRPr lang="en-US" dirty="0"/>
          </a:p>
        </p:txBody>
      </p:sp>
    </p:spTree>
    <p:extLst>
      <p:ext uri="{BB962C8B-B14F-4D97-AF65-F5344CB8AC3E}">
        <p14:creationId xmlns:p14="http://schemas.microsoft.com/office/powerpoint/2010/main" val="1943094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Foodcritic</a:t>
            </a:r>
            <a:endParaRPr lang="en-US" dirty="0"/>
          </a:p>
        </p:txBody>
      </p:sp>
      <p:sp>
        <p:nvSpPr>
          <p:cNvPr id="4" name="Text Placeholder 3"/>
          <p:cNvSpPr>
            <a:spLocks noGrp="1"/>
          </p:cNvSpPr>
          <p:nvPr>
            <p:ph type="body" sz="quarter" idx="10"/>
          </p:nvPr>
        </p:nvSpPr>
        <p:spPr/>
        <p:txBody>
          <a:bodyPr/>
          <a:lstStyle/>
          <a:p>
            <a:r>
              <a:rPr lang="en-US" dirty="0" smtClean="0"/>
              <a:t>Check cookbooks for common problems</a:t>
            </a:r>
          </a:p>
          <a:p>
            <a:r>
              <a:rPr lang="en-US" dirty="0" smtClean="0"/>
              <a:t>Style, correctness, deprecations, etc.</a:t>
            </a:r>
          </a:p>
          <a:p>
            <a:r>
              <a:rPr lang="en-US" dirty="0" smtClean="0"/>
              <a:t>Included with </a:t>
            </a:r>
            <a:r>
              <a:rPr lang="en-US" dirty="0" err="1" smtClean="0"/>
              <a:t>ChefDK</a:t>
            </a:r>
            <a:r>
              <a:rPr lang="en-US" dirty="0" smtClean="0"/>
              <a:t> </a:t>
            </a:r>
            <a:endParaRPr lang="en-US" dirty="0"/>
          </a:p>
        </p:txBody>
      </p:sp>
      <p:pic>
        <p:nvPicPr>
          <p:cNvPr id="7" name="Picture Placeholder 6"/>
          <p:cNvPicPr>
            <a:picLocks noGrp="1" noChangeAspect="1"/>
          </p:cNvPicPr>
          <p:nvPr>
            <p:ph type="pic" sz="quarter" idx="13"/>
          </p:nvPr>
        </p:nvPicPr>
        <p:blipFill>
          <a:blip r:embed="rId3" cstate="print">
            <a:extLst>
              <a:ext uri="{28A0092B-C50C-407E-A947-70E740481C1C}">
                <a14:useLocalDpi xmlns:a14="http://schemas.microsoft.com/office/drawing/2010/main"/>
              </a:ext>
            </a:extLst>
          </a:blip>
          <a:srcRect t="-2647" b="-2647"/>
          <a:stretch>
            <a:fillRect/>
          </a:stretch>
        </p:blipFill>
        <p:spPr/>
      </p:pic>
      <p:sp>
        <p:nvSpPr>
          <p:cNvPr id="5" name="Content Placeholder 4"/>
          <p:cNvSpPr>
            <a:spLocks noGrp="1"/>
          </p:cNvSpPr>
          <p:nvPr>
            <p:ph sz="quarter" idx="12"/>
          </p:nvPr>
        </p:nvSpPr>
        <p:spPr/>
        <p:txBody>
          <a:bodyPr/>
          <a:lstStyle/>
          <a:p>
            <a:r>
              <a:rPr lang="en-US" dirty="0"/>
              <a:t>http://</a:t>
            </a:r>
            <a:r>
              <a:rPr lang="en-US" dirty="0" err="1"/>
              <a:t>www.foodcritic.io</a:t>
            </a:r>
            <a:r>
              <a:rPr lang="en-US" dirty="0"/>
              <a:t>/</a:t>
            </a:r>
          </a:p>
        </p:txBody>
      </p:sp>
    </p:spTree>
    <p:extLst>
      <p:ext uri="{BB962C8B-B14F-4D97-AF65-F5344CB8AC3E}">
        <p14:creationId xmlns:p14="http://schemas.microsoft.com/office/powerpoint/2010/main" val="2249042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Change our recipe</a:t>
            </a:r>
            <a:endParaRPr lang="en-US" dirty="0"/>
          </a:p>
        </p:txBody>
      </p:sp>
      <p:sp>
        <p:nvSpPr>
          <p:cNvPr id="5" name="Content Placeholder 4"/>
          <p:cNvSpPr>
            <a:spLocks noGrp="1"/>
          </p:cNvSpPr>
          <p:nvPr>
            <p:ph sz="quarter" idx="10"/>
          </p:nvPr>
        </p:nvSpPr>
        <p:spPr/>
        <p:txBody>
          <a:bodyPr>
            <a:normAutofit/>
          </a:bodyPr>
          <a:lstStyle/>
          <a:p>
            <a:r>
              <a:rPr lang="en-US" dirty="0" err="1">
                <a:solidFill>
                  <a:srgbClr val="000000"/>
                </a:solidFill>
              </a:rPr>
              <a:t>package_name</a:t>
            </a:r>
            <a:r>
              <a:rPr lang="en-US" dirty="0">
                <a:solidFill>
                  <a:srgbClr val="000000"/>
                </a:solidFill>
              </a:rPr>
              <a:t> </a:t>
            </a:r>
            <a:r>
              <a:rPr lang="en-US" b="1" dirty="0">
                <a:solidFill>
                  <a:srgbClr val="CE5C00"/>
                </a:solidFill>
              </a:rPr>
              <a:t>= </a:t>
            </a:r>
            <a:r>
              <a:rPr lang="en-US" b="1" dirty="0" smtClean="0">
                <a:solidFill>
                  <a:srgbClr val="4E9A06"/>
                </a:solidFill>
              </a:rPr>
              <a:t>"apache2"</a:t>
            </a:r>
            <a:endParaRPr lang="en-US" b="1" dirty="0">
              <a:solidFill>
                <a:srgbClr val="4E9A06"/>
              </a:solidFill>
            </a:endParaRPr>
          </a:p>
          <a:p>
            <a:endParaRPr lang="en-US" dirty="0"/>
          </a:p>
          <a:p>
            <a:r>
              <a:rPr lang="en-US" dirty="0">
                <a:solidFill>
                  <a:srgbClr val="000000"/>
                </a:solidFill>
              </a:rPr>
              <a:t>package </a:t>
            </a:r>
            <a:r>
              <a:rPr lang="en-US" dirty="0">
                <a:solidFill>
                  <a:srgbClr val="4E9A06"/>
                </a:solidFill>
              </a:rPr>
              <a:t>"#{</a:t>
            </a:r>
            <a:r>
              <a:rPr lang="en-US" dirty="0" err="1">
                <a:solidFill>
                  <a:srgbClr val="000000"/>
                </a:solidFill>
              </a:rPr>
              <a:t>package_name</a:t>
            </a:r>
            <a:r>
              <a:rPr lang="en-US" dirty="0" smtClean="0">
                <a:solidFill>
                  <a:srgbClr val="4E9A06"/>
                </a:solidFill>
              </a:rPr>
              <a:t>}"</a:t>
            </a:r>
            <a:endParaRPr lang="en-US" dirty="0">
              <a:solidFill>
                <a:srgbClr val="4E9A06"/>
              </a:solidFill>
            </a:endParaRPr>
          </a:p>
          <a:p>
            <a:endParaRPr lang="en-US" dirty="0"/>
          </a:p>
          <a:p>
            <a:r>
              <a:rPr lang="en-US" dirty="0">
                <a:solidFill>
                  <a:srgbClr val="000000"/>
                </a:solidFill>
              </a:rPr>
              <a:t>service </a:t>
            </a:r>
            <a:r>
              <a:rPr lang="en-US" dirty="0" smtClean="0">
                <a:solidFill>
                  <a:srgbClr val="4E9A06"/>
                </a:solidFill>
              </a:rPr>
              <a:t>"apache2" </a:t>
            </a:r>
            <a:r>
              <a:rPr lang="en-US" b="1" dirty="0">
                <a:solidFill>
                  <a:srgbClr val="204A87"/>
                </a:solidFill>
              </a:rPr>
              <a:t>do</a:t>
            </a:r>
          </a:p>
          <a:p>
            <a:r>
              <a:rPr lang="en-US" dirty="0"/>
              <a:t>  </a:t>
            </a:r>
            <a:r>
              <a:rPr lang="en-US" dirty="0">
                <a:solidFill>
                  <a:srgbClr val="000000"/>
                </a:solidFill>
              </a:rPr>
              <a:t>action </a:t>
            </a:r>
            <a:r>
              <a:rPr lang="en-US" dirty="0">
                <a:solidFill>
                  <a:srgbClr val="4E9A06"/>
                </a:solidFill>
              </a:rPr>
              <a:t>:start</a:t>
            </a:r>
          </a:p>
          <a:p>
            <a:r>
              <a:rPr lang="en-US" b="1" dirty="0" smtClean="0">
                <a:solidFill>
                  <a:srgbClr val="204A87"/>
                </a:solidFill>
              </a:rPr>
              <a:t>end</a:t>
            </a:r>
            <a:endParaRPr lang="en-US" b="1" dirty="0">
              <a:solidFill>
                <a:srgbClr val="204A87"/>
              </a:solidFill>
            </a:endParaRPr>
          </a:p>
          <a:p>
            <a:endParaRPr lang="en-US" dirty="0"/>
          </a:p>
        </p:txBody>
      </p:sp>
      <p:sp>
        <p:nvSpPr>
          <p:cNvPr id="6" name="Text Placeholder 5"/>
          <p:cNvSpPr>
            <a:spLocks noGrp="1"/>
          </p:cNvSpPr>
          <p:nvPr>
            <p:ph type="body" sz="quarter" idx="11"/>
          </p:nvPr>
        </p:nvSpPr>
        <p:spPr/>
        <p:txBody>
          <a:bodyPr>
            <a:normAutofit lnSpcReduction="10000"/>
          </a:bodyPr>
          <a:lstStyle/>
          <a:p>
            <a:r>
              <a:rPr lang="en-US" dirty="0" smtClean="0"/>
              <a:t>recipes/</a:t>
            </a:r>
            <a:r>
              <a:rPr lang="en-US" dirty="0" err="1" smtClean="0"/>
              <a:t>default.rb</a:t>
            </a:r>
            <a:endParaRPr lang="en-US" dirty="0"/>
          </a:p>
        </p:txBody>
      </p:sp>
      <p:sp>
        <p:nvSpPr>
          <p:cNvPr id="7" name="Frame 6"/>
          <p:cNvSpPr/>
          <p:nvPr/>
        </p:nvSpPr>
        <p:spPr bwMode="auto">
          <a:xfrm>
            <a:off x="190500" y="1666874"/>
            <a:ext cx="5762625" cy="2143125"/>
          </a:xfrm>
          <a:prstGeom prst="frame">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76933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Done in maintenance window</a:t>
            </a:r>
            <a:endParaRPr lang="en-US" dirty="0"/>
          </a:p>
        </p:txBody>
      </p:sp>
      <p:pic>
        <p:nvPicPr>
          <p:cNvPr id="5" name="Picture 4"/>
          <p:cNvPicPr>
            <a:picLocks noChangeAspect="1"/>
          </p:cNvPicPr>
          <p:nvPr/>
        </p:nvPicPr>
        <p:blipFill>
          <a:blip r:embed="rId2"/>
          <a:stretch>
            <a:fillRect/>
          </a:stretch>
        </p:blipFill>
        <p:spPr>
          <a:xfrm>
            <a:off x="5718908" y="3402623"/>
            <a:ext cx="780562" cy="780562"/>
          </a:xfrm>
          <a:prstGeom prst="rect">
            <a:avLst/>
          </a:prstGeom>
        </p:spPr>
      </p:pic>
      <p:pic>
        <p:nvPicPr>
          <p:cNvPr id="9" name="Picture 8"/>
          <p:cNvPicPr>
            <a:picLocks noChangeAspect="1"/>
          </p:cNvPicPr>
          <p:nvPr/>
        </p:nvPicPr>
        <p:blipFill>
          <a:blip r:embed="rId2"/>
          <a:stretch>
            <a:fillRect/>
          </a:stretch>
        </p:blipFill>
        <p:spPr>
          <a:xfrm>
            <a:off x="5715000" y="4395177"/>
            <a:ext cx="780562" cy="780562"/>
          </a:xfrm>
          <a:prstGeom prst="rect">
            <a:avLst/>
          </a:prstGeom>
        </p:spPr>
      </p:pic>
      <p:pic>
        <p:nvPicPr>
          <p:cNvPr id="10" name="Picture 9"/>
          <p:cNvPicPr>
            <a:picLocks noChangeAspect="1"/>
          </p:cNvPicPr>
          <p:nvPr/>
        </p:nvPicPr>
        <p:blipFill>
          <a:blip r:embed="rId2"/>
          <a:stretch>
            <a:fillRect/>
          </a:stretch>
        </p:blipFill>
        <p:spPr>
          <a:xfrm>
            <a:off x="5715000" y="2421793"/>
            <a:ext cx="780562" cy="780562"/>
          </a:xfrm>
          <a:prstGeom prst="rect">
            <a:avLst/>
          </a:prstGeom>
        </p:spPr>
      </p:pic>
      <p:pic>
        <p:nvPicPr>
          <p:cNvPr id="11" name="Picture 10"/>
          <p:cNvPicPr>
            <a:picLocks noChangeAspect="1"/>
          </p:cNvPicPr>
          <p:nvPr/>
        </p:nvPicPr>
        <p:blipFill>
          <a:blip r:embed="rId2"/>
          <a:stretch>
            <a:fillRect/>
          </a:stretch>
        </p:blipFill>
        <p:spPr>
          <a:xfrm>
            <a:off x="5734538" y="1405792"/>
            <a:ext cx="780562" cy="780562"/>
          </a:xfrm>
          <a:prstGeom prst="rect">
            <a:avLst/>
          </a:prstGeom>
        </p:spPr>
      </p:pic>
      <p:pic>
        <p:nvPicPr>
          <p:cNvPr id="12" name="Picture 11"/>
          <p:cNvPicPr>
            <a:picLocks noChangeAspect="1"/>
          </p:cNvPicPr>
          <p:nvPr/>
        </p:nvPicPr>
        <p:blipFill>
          <a:blip r:embed="rId2"/>
          <a:stretch>
            <a:fillRect/>
          </a:stretch>
        </p:blipFill>
        <p:spPr>
          <a:xfrm>
            <a:off x="5715000" y="5391638"/>
            <a:ext cx="780562" cy="780562"/>
          </a:xfrm>
          <a:prstGeom prst="rect">
            <a:avLst/>
          </a:prstGeom>
        </p:spPr>
      </p:pic>
      <p:pic>
        <p:nvPicPr>
          <p:cNvPr id="18" name="Picture 17"/>
          <p:cNvPicPr>
            <a:picLocks noChangeAspect="1"/>
          </p:cNvPicPr>
          <p:nvPr/>
        </p:nvPicPr>
        <p:blipFill>
          <a:blip r:embed="rId2"/>
          <a:stretch>
            <a:fillRect/>
          </a:stretch>
        </p:blipFill>
        <p:spPr>
          <a:xfrm>
            <a:off x="4632570" y="3402623"/>
            <a:ext cx="780562" cy="780562"/>
          </a:xfrm>
          <a:prstGeom prst="rect">
            <a:avLst/>
          </a:prstGeom>
        </p:spPr>
      </p:pic>
      <p:pic>
        <p:nvPicPr>
          <p:cNvPr id="19" name="Picture 18"/>
          <p:cNvPicPr>
            <a:picLocks noChangeAspect="1"/>
          </p:cNvPicPr>
          <p:nvPr/>
        </p:nvPicPr>
        <p:blipFill>
          <a:blip r:embed="rId2"/>
          <a:stretch>
            <a:fillRect/>
          </a:stretch>
        </p:blipFill>
        <p:spPr>
          <a:xfrm>
            <a:off x="4628662" y="4395177"/>
            <a:ext cx="780562" cy="780562"/>
          </a:xfrm>
          <a:prstGeom prst="rect">
            <a:avLst/>
          </a:prstGeom>
        </p:spPr>
      </p:pic>
      <p:pic>
        <p:nvPicPr>
          <p:cNvPr id="20" name="Picture 19"/>
          <p:cNvPicPr>
            <a:picLocks noChangeAspect="1"/>
          </p:cNvPicPr>
          <p:nvPr/>
        </p:nvPicPr>
        <p:blipFill>
          <a:blip r:embed="rId2"/>
          <a:stretch>
            <a:fillRect/>
          </a:stretch>
        </p:blipFill>
        <p:spPr>
          <a:xfrm>
            <a:off x="4628662" y="2421793"/>
            <a:ext cx="780562" cy="780562"/>
          </a:xfrm>
          <a:prstGeom prst="rect">
            <a:avLst/>
          </a:prstGeom>
        </p:spPr>
      </p:pic>
      <p:pic>
        <p:nvPicPr>
          <p:cNvPr id="21" name="Picture 20"/>
          <p:cNvPicPr>
            <a:picLocks noChangeAspect="1"/>
          </p:cNvPicPr>
          <p:nvPr/>
        </p:nvPicPr>
        <p:blipFill>
          <a:blip r:embed="rId2"/>
          <a:stretch>
            <a:fillRect/>
          </a:stretch>
        </p:blipFill>
        <p:spPr>
          <a:xfrm>
            <a:off x="4648200" y="1405792"/>
            <a:ext cx="780562" cy="780562"/>
          </a:xfrm>
          <a:prstGeom prst="rect">
            <a:avLst/>
          </a:prstGeom>
        </p:spPr>
      </p:pic>
      <p:pic>
        <p:nvPicPr>
          <p:cNvPr id="40" name="Picture 39"/>
          <p:cNvPicPr>
            <a:picLocks noChangeAspect="1"/>
          </p:cNvPicPr>
          <p:nvPr/>
        </p:nvPicPr>
        <p:blipFill>
          <a:blip r:embed="rId2"/>
          <a:stretch>
            <a:fillRect/>
          </a:stretch>
        </p:blipFill>
        <p:spPr>
          <a:xfrm>
            <a:off x="6801338" y="2421793"/>
            <a:ext cx="780562" cy="780562"/>
          </a:xfrm>
          <a:prstGeom prst="rect">
            <a:avLst/>
          </a:prstGeom>
        </p:spPr>
      </p:pic>
      <p:pic>
        <p:nvPicPr>
          <p:cNvPr id="50" name="Picture 49"/>
          <p:cNvPicPr>
            <a:picLocks noChangeAspect="1"/>
          </p:cNvPicPr>
          <p:nvPr/>
        </p:nvPicPr>
        <p:blipFill>
          <a:blip r:embed="rId2"/>
          <a:stretch>
            <a:fillRect/>
          </a:stretch>
        </p:blipFill>
        <p:spPr>
          <a:xfrm>
            <a:off x="7868138" y="2421793"/>
            <a:ext cx="780562" cy="780562"/>
          </a:xfrm>
          <a:prstGeom prst="rect">
            <a:avLst/>
          </a:prstGeom>
        </p:spPr>
      </p:pic>
      <p:pic>
        <p:nvPicPr>
          <p:cNvPr id="80" name="Picture 79"/>
          <p:cNvPicPr>
            <a:picLocks noChangeAspect="1"/>
          </p:cNvPicPr>
          <p:nvPr/>
        </p:nvPicPr>
        <p:blipFill>
          <a:blip r:embed="rId2"/>
          <a:stretch>
            <a:fillRect/>
          </a:stretch>
        </p:blipFill>
        <p:spPr>
          <a:xfrm>
            <a:off x="3523762" y="2421793"/>
            <a:ext cx="780562" cy="780562"/>
          </a:xfrm>
          <a:prstGeom prst="rect">
            <a:avLst/>
          </a:prstGeom>
        </p:spPr>
      </p:pic>
      <p:sp>
        <p:nvSpPr>
          <p:cNvPr id="103" name="TextBox 102"/>
          <p:cNvSpPr txBox="1"/>
          <p:nvPr/>
        </p:nvSpPr>
        <p:spPr>
          <a:xfrm>
            <a:off x="3276600" y="1600200"/>
            <a:ext cx="1180461" cy="369332"/>
          </a:xfrm>
          <a:prstGeom prst="rect">
            <a:avLst/>
          </a:prstGeom>
          <a:noFill/>
        </p:spPr>
        <p:txBody>
          <a:bodyPr wrap="none" lIns="0" tIns="0" rIns="0" bIns="0" rtlCol="0">
            <a:spAutoFit/>
          </a:bodyPr>
          <a:lstStyle/>
          <a:p>
            <a:r>
              <a:rPr lang="en-US" sz="2400" dirty="0" smtClean="0">
                <a:solidFill>
                  <a:schemeClr val="accent3">
                    <a:lumMod val="50000"/>
                  </a:schemeClr>
                </a:solidFill>
              </a:rPr>
              <a:t>Graphite</a:t>
            </a:r>
          </a:p>
        </p:txBody>
      </p:sp>
      <p:sp>
        <p:nvSpPr>
          <p:cNvPr id="104" name="TextBox 103"/>
          <p:cNvSpPr txBox="1"/>
          <p:nvPr/>
        </p:nvSpPr>
        <p:spPr>
          <a:xfrm>
            <a:off x="6781800" y="1600200"/>
            <a:ext cx="958045"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Nagios</a:t>
            </a:r>
            <a:endParaRPr lang="en-US" sz="2400" dirty="0" smtClean="0">
              <a:solidFill>
                <a:schemeClr val="accent3">
                  <a:lumMod val="50000"/>
                </a:schemeClr>
              </a:solidFill>
            </a:endParaRPr>
          </a:p>
        </p:txBody>
      </p:sp>
      <p:sp>
        <p:nvSpPr>
          <p:cNvPr id="105" name="TextBox 104"/>
          <p:cNvSpPr txBox="1"/>
          <p:nvPr/>
        </p:nvSpPr>
        <p:spPr>
          <a:xfrm>
            <a:off x="8839200" y="2590800"/>
            <a:ext cx="684082" cy="369332"/>
          </a:xfrm>
          <a:prstGeom prst="rect">
            <a:avLst/>
          </a:prstGeom>
          <a:noFill/>
        </p:spPr>
        <p:txBody>
          <a:bodyPr wrap="none" lIns="0" tIns="0" rIns="0" bIns="0" rtlCol="0">
            <a:spAutoFit/>
          </a:bodyPr>
          <a:lstStyle/>
          <a:p>
            <a:r>
              <a:rPr lang="en-US" sz="2400" dirty="0" smtClean="0">
                <a:solidFill>
                  <a:schemeClr val="accent3">
                    <a:lumMod val="50000"/>
                  </a:schemeClr>
                </a:solidFill>
              </a:rPr>
              <a:t>Rails </a:t>
            </a:r>
          </a:p>
        </p:txBody>
      </p:sp>
      <p:sp>
        <p:nvSpPr>
          <p:cNvPr id="106" name="TextBox 105"/>
          <p:cNvSpPr txBox="1"/>
          <p:nvPr/>
        </p:nvSpPr>
        <p:spPr>
          <a:xfrm>
            <a:off x="6781800" y="3581400"/>
            <a:ext cx="150522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Memcache</a:t>
            </a:r>
            <a:endParaRPr lang="en-US" sz="2400" dirty="0" smtClean="0">
              <a:solidFill>
                <a:schemeClr val="accent3">
                  <a:lumMod val="50000"/>
                </a:schemeClr>
              </a:solidFill>
            </a:endParaRPr>
          </a:p>
        </p:txBody>
      </p:sp>
      <p:sp>
        <p:nvSpPr>
          <p:cNvPr id="107" name="TextBox 106"/>
          <p:cNvSpPr txBox="1"/>
          <p:nvPr/>
        </p:nvSpPr>
        <p:spPr>
          <a:xfrm>
            <a:off x="6781800" y="4648200"/>
            <a:ext cx="2223866"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Slaves</a:t>
            </a:r>
          </a:p>
        </p:txBody>
      </p:sp>
      <p:sp>
        <p:nvSpPr>
          <p:cNvPr id="108" name="TextBox 107"/>
          <p:cNvSpPr txBox="1"/>
          <p:nvPr/>
        </p:nvSpPr>
        <p:spPr>
          <a:xfrm>
            <a:off x="6781800" y="5638800"/>
            <a:ext cx="224420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Master</a:t>
            </a:r>
          </a:p>
        </p:txBody>
      </p:sp>
      <p:sp>
        <p:nvSpPr>
          <p:cNvPr id="3" name="TextBox 2"/>
          <p:cNvSpPr txBox="1"/>
          <p:nvPr/>
        </p:nvSpPr>
        <p:spPr>
          <a:xfrm>
            <a:off x="4934229" y="16002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1</a:t>
            </a:r>
          </a:p>
        </p:txBody>
      </p:sp>
      <p:sp>
        <p:nvSpPr>
          <p:cNvPr id="22" name="TextBox 21"/>
          <p:cNvSpPr txBox="1"/>
          <p:nvPr/>
        </p:nvSpPr>
        <p:spPr>
          <a:xfrm>
            <a:off x="38100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3</a:t>
            </a:r>
          </a:p>
        </p:txBody>
      </p:sp>
      <p:sp>
        <p:nvSpPr>
          <p:cNvPr id="23" name="TextBox 22"/>
          <p:cNvSpPr txBox="1"/>
          <p:nvPr/>
        </p:nvSpPr>
        <p:spPr>
          <a:xfrm>
            <a:off x="6027580" y="1600200"/>
            <a:ext cx="171171" cy="369332"/>
          </a:xfrm>
          <a:prstGeom prst="rect">
            <a:avLst/>
          </a:prstGeom>
          <a:noFill/>
        </p:spPr>
        <p:txBody>
          <a:bodyPr wrap="none" lIns="0" tIns="0" rIns="0" bIns="0" rtlCol="0">
            <a:spAutoFit/>
          </a:bodyPr>
          <a:lstStyle/>
          <a:p>
            <a:r>
              <a:rPr lang="en-US" sz="2400" dirty="0">
                <a:solidFill>
                  <a:schemeClr val="accent3">
                    <a:lumMod val="50000"/>
                  </a:schemeClr>
                </a:solidFill>
              </a:rPr>
              <a:t>2</a:t>
            </a:r>
            <a:endParaRPr lang="en-US" sz="2400" dirty="0" smtClean="0">
              <a:solidFill>
                <a:schemeClr val="accent3">
                  <a:lumMod val="50000"/>
                </a:schemeClr>
              </a:solidFill>
            </a:endParaRPr>
          </a:p>
        </p:txBody>
      </p:sp>
      <p:sp>
        <p:nvSpPr>
          <p:cNvPr id="24" name="TextBox 23"/>
          <p:cNvSpPr txBox="1"/>
          <p:nvPr/>
        </p:nvSpPr>
        <p:spPr>
          <a:xfrm>
            <a:off x="60198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5</a:t>
            </a:r>
          </a:p>
        </p:txBody>
      </p:sp>
      <p:sp>
        <p:nvSpPr>
          <p:cNvPr id="25" name="TextBox 24"/>
          <p:cNvSpPr txBox="1"/>
          <p:nvPr/>
        </p:nvSpPr>
        <p:spPr>
          <a:xfrm>
            <a:off x="70866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6</a:t>
            </a:r>
          </a:p>
        </p:txBody>
      </p:sp>
      <p:sp>
        <p:nvSpPr>
          <p:cNvPr id="26" name="TextBox 25"/>
          <p:cNvSpPr txBox="1"/>
          <p:nvPr/>
        </p:nvSpPr>
        <p:spPr>
          <a:xfrm>
            <a:off x="8153400" y="25908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7</a:t>
            </a:r>
          </a:p>
        </p:txBody>
      </p:sp>
      <p:sp>
        <p:nvSpPr>
          <p:cNvPr id="27" name="TextBox 26"/>
          <p:cNvSpPr txBox="1"/>
          <p:nvPr/>
        </p:nvSpPr>
        <p:spPr>
          <a:xfrm>
            <a:off x="4953000" y="2590800"/>
            <a:ext cx="171171" cy="369332"/>
          </a:xfrm>
          <a:prstGeom prst="rect">
            <a:avLst/>
          </a:prstGeom>
          <a:noFill/>
        </p:spPr>
        <p:txBody>
          <a:bodyPr wrap="none" lIns="0" tIns="0" rIns="0" bIns="0" rtlCol="0">
            <a:spAutoFit/>
          </a:bodyPr>
          <a:lstStyle/>
          <a:p>
            <a:r>
              <a:rPr lang="en-US" sz="2400" dirty="0">
                <a:solidFill>
                  <a:schemeClr val="accent3">
                    <a:lumMod val="50000"/>
                  </a:schemeClr>
                </a:solidFill>
              </a:rPr>
              <a:t>4</a:t>
            </a:r>
            <a:endParaRPr lang="en-US" sz="2400" dirty="0" smtClean="0">
              <a:solidFill>
                <a:schemeClr val="accent3">
                  <a:lumMod val="50000"/>
                </a:schemeClr>
              </a:solidFill>
            </a:endParaRPr>
          </a:p>
        </p:txBody>
      </p:sp>
      <p:sp>
        <p:nvSpPr>
          <p:cNvPr id="28" name="TextBox 27"/>
          <p:cNvSpPr txBox="1"/>
          <p:nvPr/>
        </p:nvSpPr>
        <p:spPr>
          <a:xfrm>
            <a:off x="4953000" y="35814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8</a:t>
            </a:r>
          </a:p>
        </p:txBody>
      </p:sp>
      <p:sp>
        <p:nvSpPr>
          <p:cNvPr id="29" name="TextBox 28"/>
          <p:cNvSpPr txBox="1"/>
          <p:nvPr/>
        </p:nvSpPr>
        <p:spPr>
          <a:xfrm>
            <a:off x="4839259" y="4572000"/>
            <a:ext cx="342341" cy="369332"/>
          </a:xfrm>
          <a:prstGeom prst="rect">
            <a:avLst/>
          </a:prstGeom>
          <a:noFill/>
        </p:spPr>
        <p:txBody>
          <a:bodyPr wrap="none" lIns="0" tIns="0" rIns="0" bIns="0" rtlCol="0">
            <a:spAutoFit/>
          </a:bodyPr>
          <a:lstStyle/>
          <a:p>
            <a:r>
              <a:rPr lang="en-US" sz="2400" dirty="0" smtClean="0">
                <a:solidFill>
                  <a:schemeClr val="accent3">
                    <a:lumMod val="50000"/>
                  </a:schemeClr>
                </a:solidFill>
              </a:rPr>
              <a:t>10</a:t>
            </a:r>
          </a:p>
        </p:txBody>
      </p:sp>
      <p:sp>
        <p:nvSpPr>
          <p:cNvPr id="30" name="TextBox 29"/>
          <p:cNvSpPr txBox="1"/>
          <p:nvPr/>
        </p:nvSpPr>
        <p:spPr>
          <a:xfrm>
            <a:off x="6019800" y="3581400"/>
            <a:ext cx="171171" cy="369332"/>
          </a:xfrm>
          <a:prstGeom prst="rect">
            <a:avLst/>
          </a:prstGeom>
          <a:noFill/>
        </p:spPr>
        <p:txBody>
          <a:bodyPr wrap="none" lIns="0" tIns="0" rIns="0" bIns="0" rtlCol="0">
            <a:spAutoFit/>
          </a:bodyPr>
          <a:lstStyle/>
          <a:p>
            <a:r>
              <a:rPr lang="en-US" sz="2400" dirty="0" smtClean="0">
                <a:solidFill>
                  <a:schemeClr val="accent3">
                    <a:lumMod val="50000"/>
                  </a:schemeClr>
                </a:solidFill>
              </a:rPr>
              <a:t>9</a:t>
            </a:r>
          </a:p>
        </p:txBody>
      </p:sp>
      <p:sp>
        <p:nvSpPr>
          <p:cNvPr id="31" name="TextBox 30"/>
          <p:cNvSpPr txBox="1"/>
          <p:nvPr/>
        </p:nvSpPr>
        <p:spPr>
          <a:xfrm>
            <a:off x="5928901" y="4572000"/>
            <a:ext cx="319499" cy="369332"/>
          </a:xfrm>
          <a:prstGeom prst="rect">
            <a:avLst/>
          </a:prstGeom>
          <a:noFill/>
        </p:spPr>
        <p:txBody>
          <a:bodyPr wrap="none" lIns="0" tIns="0" rIns="0" bIns="0" rtlCol="0">
            <a:spAutoFit/>
          </a:bodyPr>
          <a:lstStyle/>
          <a:p>
            <a:r>
              <a:rPr lang="en-US" sz="2400" dirty="0" smtClean="0">
                <a:solidFill>
                  <a:schemeClr val="accent3">
                    <a:lumMod val="50000"/>
                  </a:schemeClr>
                </a:solidFill>
              </a:rPr>
              <a:t>11</a:t>
            </a:r>
          </a:p>
        </p:txBody>
      </p:sp>
      <p:sp>
        <p:nvSpPr>
          <p:cNvPr id="32" name="TextBox 31"/>
          <p:cNvSpPr txBox="1"/>
          <p:nvPr/>
        </p:nvSpPr>
        <p:spPr>
          <a:xfrm>
            <a:off x="5906059" y="5562600"/>
            <a:ext cx="342341" cy="369332"/>
          </a:xfrm>
          <a:prstGeom prst="rect">
            <a:avLst/>
          </a:prstGeom>
          <a:noFill/>
        </p:spPr>
        <p:txBody>
          <a:bodyPr wrap="none" lIns="0" tIns="0" rIns="0" bIns="0" rtlCol="0">
            <a:spAutoFit/>
          </a:bodyPr>
          <a:lstStyle/>
          <a:p>
            <a:r>
              <a:rPr lang="en-US" sz="2400" dirty="0" smtClean="0">
                <a:solidFill>
                  <a:schemeClr val="accent3">
                    <a:lumMod val="50000"/>
                  </a:schemeClr>
                </a:solidFill>
              </a:rPr>
              <a:t>12</a:t>
            </a:r>
          </a:p>
        </p:txBody>
      </p:sp>
      <p:sp>
        <p:nvSpPr>
          <p:cNvPr id="33" name="TextBox 32"/>
          <p:cNvSpPr txBox="1"/>
          <p:nvPr/>
        </p:nvSpPr>
        <p:spPr>
          <a:xfrm>
            <a:off x="188416" y="3505200"/>
            <a:ext cx="2487861" cy="1292662"/>
          </a:xfrm>
          <a:prstGeom prst="rect">
            <a:avLst/>
          </a:prstGeom>
          <a:noFill/>
        </p:spPr>
        <p:txBody>
          <a:bodyPr wrap="none" lIns="0" tIns="0" rIns="0" bIns="0" rtlCol="0">
            <a:spAutoFit/>
          </a:bodyPr>
          <a:lstStyle/>
          <a:p>
            <a:pPr marL="342900" indent="-342900">
              <a:buFont typeface="Arial"/>
              <a:buChar char="•"/>
            </a:pPr>
            <a:r>
              <a:rPr lang="en-US" sz="2800" dirty="0" smtClean="0">
                <a:solidFill>
                  <a:schemeClr val="accent3">
                    <a:lumMod val="50000"/>
                  </a:schemeClr>
                </a:solidFill>
              </a:rPr>
              <a:t>High stakes</a:t>
            </a:r>
          </a:p>
          <a:p>
            <a:pPr marL="342900" indent="-342900">
              <a:buFont typeface="Arial"/>
              <a:buChar char="•"/>
            </a:pPr>
            <a:r>
              <a:rPr lang="en-US" sz="2800" dirty="0" smtClean="0">
                <a:solidFill>
                  <a:schemeClr val="accent3">
                    <a:lumMod val="50000"/>
                  </a:schemeClr>
                </a:solidFill>
              </a:rPr>
              <a:t>Late hours</a:t>
            </a:r>
          </a:p>
          <a:p>
            <a:pPr marL="342900" indent="-342900">
              <a:buFont typeface="Arial"/>
              <a:buChar char="•"/>
            </a:pPr>
            <a:r>
              <a:rPr lang="en-US" sz="2800" dirty="0" smtClean="0">
                <a:solidFill>
                  <a:schemeClr val="accent3">
                    <a:lumMod val="50000"/>
                  </a:schemeClr>
                </a:solidFill>
              </a:rPr>
              <a:t>Risky change</a:t>
            </a:r>
          </a:p>
        </p:txBody>
      </p:sp>
    </p:spTree>
    <p:extLst>
      <p:ext uri="{BB962C8B-B14F-4D97-AF65-F5344CB8AC3E}">
        <p14:creationId xmlns:p14="http://schemas.microsoft.com/office/powerpoint/2010/main" val="717685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lstStyle/>
          <a:p>
            <a:r>
              <a:rPr lang="en-US" dirty="0"/>
              <a:t>FC002: Avoid string interpolation where not required: ./recipes/default.rb:7</a:t>
            </a:r>
          </a:p>
        </p:txBody>
      </p:sp>
      <p:sp>
        <p:nvSpPr>
          <p:cNvPr id="2" name="Title 1"/>
          <p:cNvSpPr>
            <a:spLocks noGrp="1"/>
          </p:cNvSpPr>
          <p:nvPr>
            <p:ph type="title"/>
          </p:nvPr>
        </p:nvSpPr>
        <p:spPr/>
        <p:txBody>
          <a:bodyPr/>
          <a:lstStyle/>
          <a:p>
            <a:r>
              <a:rPr lang="en-US" dirty="0" smtClean="0"/>
              <a:t>Run </a:t>
            </a:r>
            <a:r>
              <a:rPr lang="en-US" dirty="0" err="1" smtClean="0"/>
              <a:t>Foodcritic</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err="1" smtClean="0"/>
              <a:t>foodcritic</a:t>
            </a:r>
            <a:r>
              <a:rPr lang="en-US" dirty="0" smtClean="0"/>
              <a:t> .</a:t>
            </a:r>
            <a:endParaRPr lang="en-US" dirty="0"/>
          </a:p>
        </p:txBody>
      </p:sp>
    </p:spTree>
    <p:extLst>
      <p:ext uri="{BB962C8B-B14F-4D97-AF65-F5344CB8AC3E}">
        <p14:creationId xmlns:p14="http://schemas.microsoft.com/office/powerpoint/2010/main" val="3424527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Testing</a:t>
            </a:r>
            <a:endParaRPr lang="en-US" dirty="0"/>
          </a:p>
        </p:txBody>
      </p:sp>
      <p:sp>
        <p:nvSpPr>
          <p:cNvPr id="3" name="Text Placeholder 2"/>
          <p:cNvSpPr>
            <a:spLocks noGrp="1"/>
          </p:cNvSpPr>
          <p:nvPr>
            <p:ph type="body" sz="quarter" idx="10"/>
          </p:nvPr>
        </p:nvSpPr>
        <p:spPr/>
        <p:txBody>
          <a:bodyPr/>
          <a:lstStyle/>
          <a:p>
            <a:pPr>
              <a:buFont typeface="Wingdings" charset="2"/>
              <a:buChar char="ü"/>
            </a:pPr>
            <a:r>
              <a:rPr lang="en-US" dirty="0" smtClean="0"/>
              <a:t>  Did chef-client complete successfully?</a:t>
            </a:r>
          </a:p>
          <a:p>
            <a:pPr>
              <a:buFont typeface="Wingdings" charset="2"/>
              <a:buChar char="ü"/>
            </a:pPr>
            <a:r>
              <a:rPr lang="en-US" dirty="0" smtClean="0"/>
              <a:t>  Did the recipe put the node in the desired state?</a:t>
            </a:r>
          </a:p>
          <a:p>
            <a:pPr>
              <a:buFont typeface="Wingdings" charset="2"/>
              <a:buChar char="ü"/>
            </a:pPr>
            <a:r>
              <a:rPr lang="en-US" dirty="0" smtClean="0"/>
              <a:t>  Are the resources properly defined?</a:t>
            </a:r>
          </a:p>
          <a:p>
            <a:pPr>
              <a:buFont typeface="Wingdings" charset="2"/>
              <a:buChar char="ü"/>
            </a:pPr>
            <a:r>
              <a:rPr lang="en-US" dirty="0" smtClean="0"/>
              <a:t>  Does the code following our style guide?</a:t>
            </a:r>
            <a:endParaRPr lang="en-US" dirty="0"/>
          </a:p>
        </p:txBody>
      </p:sp>
    </p:spTree>
    <p:extLst>
      <p:ext uri="{BB962C8B-B14F-4D97-AF65-F5344CB8AC3E}">
        <p14:creationId xmlns:p14="http://schemas.microsoft.com/office/powerpoint/2010/main" val="441179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Text Placeholder 2"/>
          <p:cNvSpPr>
            <a:spLocks noGrp="1"/>
          </p:cNvSpPr>
          <p:nvPr>
            <p:ph type="body" sz="quarter" idx="10"/>
          </p:nvPr>
        </p:nvSpPr>
        <p:spPr/>
        <p:txBody>
          <a:bodyPr/>
          <a:lstStyle/>
          <a:p>
            <a:r>
              <a:rPr lang="en-US" dirty="0" smtClean="0"/>
              <a:t>Install ruby on the system</a:t>
            </a:r>
          </a:p>
          <a:p>
            <a:r>
              <a:rPr lang="en-US" dirty="0" smtClean="0"/>
              <a:t>Install and configure passenger</a:t>
            </a:r>
          </a:p>
          <a:p>
            <a:r>
              <a:rPr lang="en-US" dirty="0" smtClean="0"/>
              <a:t>Install and configure a database</a:t>
            </a:r>
          </a:p>
          <a:p>
            <a:r>
              <a:rPr lang="en-US" dirty="0" smtClean="0"/>
              <a:t>Deploy the application</a:t>
            </a:r>
          </a:p>
          <a:p>
            <a:r>
              <a:rPr lang="en-US" dirty="0" smtClean="0"/>
              <a:t>Demo the working solution</a:t>
            </a:r>
            <a:endParaRPr lang="en-US" dirty="0"/>
          </a:p>
        </p:txBody>
      </p:sp>
    </p:spTree>
    <p:extLst>
      <p:ext uri="{BB962C8B-B14F-4D97-AF65-F5344CB8AC3E}">
        <p14:creationId xmlns:p14="http://schemas.microsoft.com/office/powerpoint/2010/main" val="2902770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Wrapping Up</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211811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We’ve only scratched the surface</a:t>
            </a:r>
            <a:endParaRPr lang="en-US" dirty="0"/>
          </a:p>
        </p:txBody>
      </p:sp>
      <p:pic>
        <p:nvPicPr>
          <p:cNvPr id="6" name="Picture Placeholder 5" descr="Chef | IT automation for speed and awesomeness | Chef.jpg"/>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2968" r="-22968"/>
          <a:stretch>
            <a:fillRect/>
          </a:stretch>
        </p:blipFill>
        <p:spPr/>
      </p:pic>
      <p:sp>
        <p:nvSpPr>
          <p:cNvPr id="5" name="Content Placeholder 4"/>
          <p:cNvSpPr>
            <a:spLocks noGrp="1"/>
          </p:cNvSpPr>
          <p:nvPr>
            <p:ph sz="quarter" idx="11"/>
          </p:nvPr>
        </p:nvSpPr>
        <p:spPr/>
        <p:txBody>
          <a:bodyPr/>
          <a:lstStyle/>
          <a:p>
            <a:r>
              <a:rPr lang="en-US" dirty="0"/>
              <a:t>https://</a:t>
            </a:r>
            <a:r>
              <a:rPr lang="en-US" dirty="0" err="1" smtClean="0"/>
              <a:t>www.chef.io</a:t>
            </a:r>
            <a:r>
              <a:rPr lang="en-US" dirty="0" smtClean="0"/>
              <a:t>/</a:t>
            </a:r>
            <a:r>
              <a:rPr lang="en-US" dirty="0"/>
              <a:t>chef/</a:t>
            </a:r>
          </a:p>
        </p:txBody>
      </p:sp>
    </p:spTree>
    <p:extLst>
      <p:ext uri="{BB962C8B-B14F-4D97-AF65-F5344CB8AC3E}">
        <p14:creationId xmlns:p14="http://schemas.microsoft.com/office/powerpoint/2010/main" val="3347772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Build Anything</a:t>
            </a:r>
            <a:endParaRPr lang="en-US" dirty="0"/>
          </a:p>
        </p:txBody>
      </p:sp>
      <p:sp>
        <p:nvSpPr>
          <p:cNvPr id="6" name="Text Placeholder 5"/>
          <p:cNvSpPr>
            <a:spLocks noGrp="1"/>
          </p:cNvSpPr>
          <p:nvPr>
            <p:ph type="body" sz="quarter" idx="10"/>
          </p:nvPr>
        </p:nvSpPr>
        <p:spPr/>
        <p:txBody>
          <a:bodyPr>
            <a:normAutofit fontScale="85000" lnSpcReduction="20000"/>
          </a:bodyPr>
          <a:lstStyle/>
          <a:p>
            <a:r>
              <a:rPr lang="en-US" dirty="0"/>
              <a:t>Simple internal applications</a:t>
            </a:r>
          </a:p>
          <a:p>
            <a:r>
              <a:rPr lang="en-US" dirty="0"/>
              <a:t>Complex external applications</a:t>
            </a:r>
          </a:p>
          <a:p>
            <a:r>
              <a:rPr lang="en-US" dirty="0"/>
              <a:t>Workstations</a:t>
            </a:r>
          </a:p>
          <a:p>
            <a:r>
              <a:rPr lang="en-US" dirty="0" err="1"/>
              <a:t>Hadoop</a:t>
            </a:r>
            <a:r>
              <a:rPr lang="en-US" dirty="0"/>
              <a:t> clusters</a:t>
            </a:r>
          </a:p>
          <a:p>
            <a:r>
              <a:rPr lang="en-US" dirty="0" err="1"/>
              <a:t>IaaS</a:t>
            </a:r>
            <a:r>
              <a:rPr lang="en-US" dirty="0"/>
              <a:t> infrastructure</a:t>
            </a:r>
          </a:p>
          <a:p>
            <a:r>
              <a:rPr lang="en-US" dirty="0" err="1"/>
              <a:t>PaaS</a:t>
            </a:r>
            <a:r>
              <a:rPr lang="en-US" dirty="0"/>
              <a:t> infrastructure</a:t>
            </a:r>
          </a:p>
          <a:p>
            <a:r>
              <a:rPr lang="en-US" dirty="0" err="1"/>
              <a:t>SaaS</a:t>
            </a:r>
            <a:r>
              <a:rPr lang="en-US" dirty="0"/>
              <a:t> applications</a:t>
            </a:r>
          </a:p>
          <a:p>
            <a:r>
              <a:rPr lang="en-US" dirty="0"/>
              <a:t>Storage systems</a:t>
            </a:r>
          </a:p>
          <a:p>
            <a:r>
              <a:rPr lang="en-US" dirty="0"/>
              <a:t>You name it</a:t>
            </a:r>
          </a:p>
        </p:txBody>
      </p:sp>
      <p:pic>
        <p:nvPicPr>
          <p:cNvPr id="9" name="Picture Placeholder 8"/>
          <p:cNvPicPr>
            <a:picLocks noGrp="1" noChangeAspect="1"/>
          </p:cNvPicPr>
          <p:nvPr>
            <p:ph type="pic" sz="quarter" idx="13"/>
          </p:nvPr>
        </p:nvPicPr>
        <p:blipFill>
          <a:blip r:embed="rId2"/>
          <a:srcRect t="7706" b="7706"/>
          <a:stretch>
            <a:fillRect/>
          </a:stretch>
        </p:blipFill>
        <p:spPr/>
      </p:pic>
      <p:sp>
        <p:nvSpPr>
          <p:cNvPr id="7" name="Content Placeholder 6"/>
          <p:cNvSpPr>
            <a:spLocks noGrp="1"/>
          </p:cNvSpPr>
          <p:nvPr>
            <p:ph sz="quarter" idx="12"/>
          </p:nvPr>
        </p:nvSpPr>
        <p:spPr/>
        <p:txBody>
          <a:bodyPr/>
          <a:lstStyle/>
          <a:p>
            <a:r>
              <a:rPr lang="en-US" dirty="0"/>
              <a:t>http://</a:t>
            </a:r>
            <a:r>
              <a:rPr lang="en-US" dirty="0" err="1"/>
              <a:t>www.flickr.com</a:t>
            </a:r>
            <a:r>
              <a:rPr lang="en-US" dirty="0"/>
              <a:t>/photos/</a:t>
            </a:r>
            <a:r>
              <a:rPr lang="en-US" dirty="0" err="1"/>
              <a:t>hyku</a:t>
            </a:r>
            <a:r>
              <a:rPr lang="en-US" dirty="0"/>
              <a:t>/245010680/</a:t>
            </a:r>
          </a:p>
        </p:txBody>
      </p:sp>
    </p:spTree>
    <p:extLst>
      <p:ext uri="{BB962C8B-B14F-4D97-AF65-F5344CB8AC3E}">
        <p14:creationId xmlns:p14="http://schemas.microsoft.com/office/powerpoint/2010/main" val="1040214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 Manage it Simply</a:t>
            </a:r>
            <a:endParaRPr lang="en-US" dirty="0"/>
          </a:p>
        </p:txBody>
      </p:sp>
      <p:sp>
        <p:nvSpPr>
          <p:cNvPr id="6" name="Text Placeholder 5"/>
          <p:cNvSpPr>
            <a:spLocks noGrp="1"/>
          </p:cNvSpPr>
          <p:nvPr>
            <p:ph type="body" sz="quarter" idx="10"/>
          </p:nvPr>
        </p:nvSpPr>
        <p:spPr/>
        <p:txBody>
          <a:bodyPr>
            <a:normAutofit fontScale="92500" lnSpcReduction="20000"/>
          </a:bodyPr>
          <a:lstStyle/>
          <a:p>
            <a:r>
              <a:rPr lang="en-US" dirty="0"/>
              <a:t>Automatically reconfigure everything</a:t>
            </a:r>
          </a:p>
          <a:p>
            <a:r>
              <a:rPr lang="en-US" dirty="0"/>
              <a:t>Linux, Windows, </a:t>
            </a:r>
            <a:r>
              <a:rPr lang="en-US" dirty="0" err="1"/>
              <a:t>Unixes</a:t>
            </a:r>
            <a:r>
              <a:rPr lang="en-US" dirty="0"/>
              <a:t>, BSDs</a:t>
            </a:r>
          </a:p>
          <a:p>
            <a:r>
              <a:rPr lang="en-US" dirty="0"/>
              <a:t>Load balancers</a:t>
            </a:r>
          </a:p>
          <a:p>
            <a:r>
              <a:rPr lang="en-US" dirty="0"/>
              <a:t>Metrics collection systems</a:t>
            </a:r>
          </a:p>
          <a:p>
            <a:r>
              <a:rPr lang="en-US" dirty="0"/>
              <a:t>Monitoring systems</a:t>
            </a:r>
          </a:p>
          <a:p>
            <a:r>
              <a:rPr lang="en-US" dirty="0"/>
              <a:t>Cloud migrations become trivial</a:t>
            </a:r>
          </a:p>
          <a:p>
            <a:endParaRPr lang="en-US" dirty="0"/>
          </a:p>
        </p:txBody>
      </p:sp>
      <p:sp>
        <p:nvSpPr>
          <p:cNvPr id="7" name="Content Placeholder 6"/>
          <p:cNvSpPr>
            <a:spLocks noGrp="1"/>
          </p:cNvSpPr>
          <p:nvPr>
            <p:ph sz="quarter" idx="12"/>
          </p:nvPr>
        </p:nvSpPr>
        <p:spPr/>
        <p:txBody>
          <a:bodyPr/>
          <a:lstStyle/>
          <a:p>
            <a:r>
              <a:rPr lang="en-US" dirty="0"/>
              <a:t>http://</a:t>
            </a:r>
            <a:r>
              <a:rPr lang="en-US" dirty="0" err="1"/>
              <a:t>www.flickr.com</a:t>
            </a:r>
            <a:r>
              <a:rPr lang="en-US" dirty="0"/>
              <a:t>/photos/</a:t>
            </a:r>
            <a:r>
              <a:rPr lang="en-US" dirty="0" err="1"/>
              <a:t>helico</a:t>
            </a:r>
            <a:r>
              <a:rPr lang="en-US" dirty="0"/>
              <a:t>/404640681/</a:t>
            </a:r>
          </a:p>
        </p:txBody>
      </p:sp>
      <p:pic>
        <p:nvPicPr>
          <p:cNvPr id="9" name="Picture Placeholder 8"/>
          <p:cNvPicPr>
            <a:picLocks noGrp="1" noChangeAspect="1"/>
          </p:cNvPicPr>
          <p:nvPr>
            <p:ph type="pic" sz="quarter" idx="13"/>
          </p:nvPr>
        </p:nvPicPr>
        <p:blipFill>
          <a:blip r:embed="rId2"/>
          <a:srcRect l="10870" r="10870"/>
          <a:stretch>
            <a:fillRect/>
          </a:stretch>
        </p:blipFill>
        <p:spPr/>
      </p:pic>
    </p:spTree>
    <p:extLst>
      <p:ext uri="{BB962C8B-B14F-4D97-AF65-F5344CB8AC3E}">
        <p14:creationId xmlns:p14="http://schemas.microsoft.com/office/powerpoint/2010/main" val="733585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questions do you have?</a:t>
            </a:r>
            <a:endParaRPr lang="en-US" dirty="0"/>
          </a:p>
        </p:txBody>
      </p:sp>
      <p:sp>
        <p:nvSpPr>
          <p:cNvPr id="5" name="Text Placeholder 4"/>
          <p:cNvSpPr>
            <a:spLocks noGrp="1"/>
          </p:cNvSpPr>
          <p:nvPr>
            <p:ph type="body" sz="quarter" idx="10"/>
          </p:nvPr>
        </p:nvSpPr>
        <p:spPr/>
        <p:txBody>
          <a:bodyPr/>
          <a:lstStyle/>
          <a:p>
            <a:r>
              <a:rPr lang="en-US" dirty="0" smtClean="0"/>
              <a:t>Ask us anything!</a:t>
            </a:r>
          </a:p>
          <a:p>
            <a:pPr marL="0" indent="0">
              <a:buNone/>
            </a:pPr>
            <a:endParaRPr lang="en-US" dirty="0" smtClean="0"/>
          </a:p>
          <a:p>
            <a:r>
              <a:rPr lang="en-US" dirty="0" smtClean="0"/>
              <a:t>@</a:t>
            </a:r>
            <a:r>
              <a:rPr lang="en-US" dirty="0" err="1" smtClean="0"/>
              <a:t>nellshamrell</a:t>
            </a:r>
            <a:endParaRPr lang="en-US" dirty="0" smtClean="0"/>
          </a:p>
          <a:p>
            <a:r>
              <a:rPr lang="en-US" dirty="0" smtClean="0"/>
              <a:t>@</a:t>
            </a:r>
            <a:r>
              <a:rPr lang="en-US" dirty="0" err="1" smtClean="0"/>
              <a:t>nathenharvey</a:t>
            </a:r>
            <a:endParaRPr lang="en-US" dirty="0" smtClean="0"/>
          </a:p>
          <a:p>
            <a:pPr marL="0" indent="0">
              <a:buNone/>
            </a:pPr>
            <a:endParaRPr lang="en-US" dirty="0" smtClean="0"/>
          </a:p>
          <a:p>
            <a:r>
              <a:rPr lang="en-US" dirty="0" smtClean="0"/>
              <a:t>Thank you!</a:t>
            </a:r>
            <a:endParaRPr lang="en-US" dirty="0"/>
          </a:p>
        </p:txBody>
      </p:sp>
    </p:spTree>
    <p:extLst>
      <p:ext uri="{BB962C8B-B14F-4D97-AF65-F5344CB8AC3E}">
        <p14:creationId xmlns:p14="http://schemas.microsoft.com/office/powerpoint/2010/main" val="2993182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configurations required?</a:t>
            </a:r>
            <a:endParaRPr lang="en-US" dirty="0"/>
          </a:p>
        </p:txBody>
      </p:sp>
      <p:pic>
        <p:nvPicPr>
          <p:cNvPr id="5" name="Picture 4"/>
          <p:cNvPicPr>
            <a:picLocks noChangeAspect="1"/>
          </p:cNvPicPr>
          <p:nvPr/>
        </p:nvPicPr>
        <p:blipFill>
          <a:blip r:embed="rId2"/>
          <a:stretch>
            <a:fillRect/>
          </a:stretch>
        </p:blipFill>
        <p:spPr>
          <a:xfrm>
            <a:off x="5718908" y="3402623"/>
            <a:ext cx="780562" cy="780562"/>
          </a:xfrm>
          <a:prstGeom prst="rect">
            <a:avLst/>
          </a:prstGeom>
        </p:spPr>
      </p:pic>
      <p:pic>
        <p:nvPicPr>
          <p:cNvPr id="9" name="Picture 8"/>
          <p:cNvPicPr>
            <a:picLocks noChangeAspect="1"/>
          </p:cNvPicPr>
          <p:nvPr/>
        </p:nvPicPr>
        <p:blipFill>
          <a:blip r:embed="rId2"/>
          <a:stretch>
            <a:fillRect/>
          </a:stretch>
        </p:blipFill>
        <p:spPr>
          <a:xfrm>
            <a:off x="5715000" y="4395177"/>
            <a:ext cx="780562" cy="780562"/>
          </a:xfrm>
          <a:prstGeom prst="rect">
            <a:avLst/>
          </a:prstGeom>
        </p:spPr>
      </p:pic>
      <p:pic>
        <p:nvPicPr>
          <p:cNvPr id="10" name="Picture 9"/>
          <p:cNvPicPr>
            <a:picLocks noChangeAspect="1"/>
          </p:cNvPicPr>
          <p:nvPr/>
        </p:nvPicPr>
        <p:blipFill>
          <a:blip r:embed="rId2"/>
          <a:stretch>
            <a:fillRect/>
          </a:stretch>
        </p:blipFill>
        <p:spPr>
          <a:xfrm>
            <a:off x="5715000" y="2421793"/>
            <a:ext cx="780562" cy="780562"/>
          </a:xfrm>
          <a:prstGeom prst="rect">
            <a:avLst/>
          </a:prstGeom>
        </p:spPr>
      </p:pic>
      <p:pic>
        <p:nvPicPr>
          <p:cNvPr id="11" name="Picture 10"/>
          <p:cNvPicPr>
            <a:picLocks noChangeAspect="1"/>
          </p:cNvPicPr>
          <p:nvPr/>
        </p:nvPicPr>
        <p:blipFill>
          <a:blip r:embed="rId2"/>
          <a:stretch>
            <a:fillRect/>
          </a:stretch>
        </p:blipFill>
        <p:spPr>
          <a:xfrm>
            <a:off x="5734538" y="1405792"/>
            <a:ext cx="780562" cy="780562"/>
          </a:xfrm>
          <a:prstGeom prst="rect">
            <a:avLst/>
          </a:prstGeom>
        </p:spPr>
      </p:pic>
      <p:pic>
        <p:nvPicPr>
          <p:cNvPr id="12" name="Picture 11"/>
          <p:cNvPicPr>
            <a:picLocks noChangeAspect="1"/>
          </p:cNvPicPr>
          <p:nvPr/>
        </p:nvPicPr>
        <p:blipFill>
          <a:blip r:embed="rId2"/>
          <a:stretch>
            <a:fillRect/>
          </a:stretch>
        </p:blipFill>
        <p:spPr>
          <a:xfrm>
            <a:off x="5715000" y="5391638"/>
            <a:ext cx="780562" cy="780562"/>
          </a:xfrm>
          <a:prstGeom prst="rect">
            <a:avLst/>
          </a:prstGeom>
        </p:spPr>
      </p:pic>
      <p:pic>
        <p:nvPicPr>
          <p:cNvPr id="18" name="Picture 17"/>
          <p:cNvPicPr>
            <a:picLocks noChangeAspect="1"/>
          </p:cNvPicPr>
          <p:nvPr/>
        </p:nvPicPr>
        <p:blipFill>
          <a:blip r:embed="rId2"/>
          <a:stretch>
            <a:fillRect/>
          </a:stretch>
        </p:blipFill>
        <p:spPr>
          <a:xfrm>
            <a:off x="4632570" y="3402623"/>
            <a:ext cx="780562" cy="780562"/>
          </a:xfrm>
          <a:prstGeom prst="rect">
            <a:avLst/>
          </a:prstGeom>
        </p:spPr>
      </p:pic>
      <p:pic>
        <p:nvPicPr>
          <p:cNvPr id="19" name="Picture 18"/>
          <p:cNvPicPr>
            <a:picLocks noChangeAspect="1"/>
          </p:cNvPicPr>
          <p:nvPr/>
        </p:nvPicPr>
        <p:blipFill>
          <a:blip r:embed="rId2"/>
          <a:stretch>
            <a:fillRect/>
          </a:stretch>
        </p:blipFill>
        <p:spPr>
          <a:xfrm>
            <a:off x="4628662" y="4395177"/>
            <a:ext cx="780562" cy="780562"/>
          </a:xfrm>
          <a:prstGeom prst="rect">
            <a:avLst/>
          </a:prstGeom>
        </p:spPr>
      </p:pic>
      <p:pic>
        <p:nvPicPr>
          <p:cNvPr id="20" name="Picture 19"/>
          <p:cNvPicPr>
            <a:picLocks noChangeAspect="1"/>
          </p:cNvPicPr>
          <p:nvPr/>
        </p:nvPicPr>
        <p:blipFill>
          <a:blip r:embed="rId2"/>
          <a:stretch>
            <a:fillRect/>
          </a:stretch>
        </p:blipFill>
        <p:spPr>
          <a:xfrm>
            <a:off x="4628662" y="2421793"/>
            <a:ext cx="780562" cy="780562"/>
          </a:xfrm>
          <a:prstGeom prst="rect">
            <a:avLst/>
          </a:prstGeom>
        </p:spPr>
      </p:pic>
      <p:pic>
        <p:nvPicPr>
          <p:cNvPr id="21" name="Picture 20"/>
          <p:cNvPicPr>
            <a:picLocks noChangeAspect="1"/>
          </p:cNvPicPr>
          <p:nvPr/>
        </p:nvPicPr>
        <p:blipFill>
          <a:blip r:embed="rId2"/>
          <a:stretch>
            <a:fillRect/>
          </a:stretch>
        </p:blipFill>
        <p:spPr>
          <a:xfrm>
            <a:off x="4648200" y="1405792"/>
            <a:ext cx="780562" cy="780562"/>
          </a:xfrm>
          <a:prstGeom prst="rect">
            <a:avLst/>
          </a:prstGeom>
        </p:spPr>
      </p:pic>
      <p:pic>
        <p:nvPicPr>
          <p:cNvPr id="40" name="Picture 39"/>
          <p:cNvPicPr>
            <a:picLocks noChangeAspect="1"/>
          </p:cNvPicPr>
          <p:nvPr/>
        </p:nvPicPr>
        <p:blipFill>
          <a:blip r:embed="rId2"/>
          <a:stretch>
            <a:fillRect/>
          </a:stretch>
        </p:blipFill>
        <p:spPr>
          <a:xfrm>
            <a:off x="6801338" y="2421793"/>
            <a:ext cx="780562" cy="780562"/>
          </a:xfrm>
          <a:prstGeom prst="rect">
            <a:avLst/>
          </a:prstGeom>
        </p:spPr>
      </p:pic>
      <p:pic>
        <p:nvPicPr>
          <p:cNvPr id="50" name="Picture 49"/>
          <p:cNvPicPr>
            <a:picLocks noChangeAspect="1"/>
          </p:cNvPicPr>
          <p:nvPr/>
        </p:nvPicPr>
        <p:blipFill>
          <a:blip r:embed="rId2"/>
          <a:stretch>
            <a:fillRect/>
          </a:stretch>
        </p:blipFill>
        <p:spPr>
          <a:xfrm>
            <a:off x="7868138" y="2421793"/>
            <a:ext cx="780562" cy="780562"/>
          </a:xfrm>
          <a:prstGeom prst="rect">
            <a:avLst/>
          </a:prstGeom>
        </p:spPr>
      </p:pic>
      <p:pic>
        <p:nvPicPr>
          <p:cNvPr id="80" name="Picture 79"/>
          <p:cNvPicPr>
            <a:picLocks noChangeAspect="1"/>
          </p:cNvPicPr>
          <p:nvPr/>
        </p:nvPicPr>
        <p:blipFill>
          <a:blip r:embed="rId2"/>
          <a:stretch>
            <a:fillRect/>
          </a:stretch>
        </p:blipFill>
        <p:spPr>
          <a:xfrm>
            <a:off x="3523762" y="2421793"/>
            <a:ext cx="780562" cy="780562"/>
          </a:xfrm>
          <a:prstGeom prst="rect">
            <a:avLst/>
          </a:prstGeom>
        </p:spPr>
      </p:pic>
      <p:sp>
        <p:nvSpPr>
          <p:cNvPr id="103" name="TextBox 102"/>
          <p:cNvSpPr txBox="1"/>
          <p:nvPr/>
        </p:nvSpPr>
        <p:spPr>
          <a:xfrm>
            <a:off x="3276600" y="1600200"/>
            <a:ext cx="1180461" cy="369332"/>
          </a:xfrm>
          <a:prstGeom prst="rect">
            <a:avLst/>
          </a:prstGeom>
          <a:noFill/>
        </p:spPr>
        <p:txBody>
          <a:bodyPr wrap="none" lIns="0" tIns="0" rIns="0" bIns="0" rtlCol="0">
            <a:spAutoFit/>
          </a:bodyPr>
          <a:lstStyle/>
          <a:p>
            <a:r>
              <a:rPr lang="en-US" sz="2400" dirty="0" smtClean="0">
                <a:solidFill>
                  <a:schemeClr val="accent3">
                    <a:lumMod val="50000"/>
                  </a:schemeClr>
                </a:solidFill>
              </a:rPr>
              <a:t>Graphite</a:t>
            </a:r>
          </a:p>
        </p:txBody>
      </p:sp>
      <p:sp>
        <p:nvSpPr>
          <p:cNvPr id="104" name="TextBox 103"/>
          <p:cNvSpPr txBox="1"/>
          <p:nvPr/>
        </p:nvSpPr>
        <p:spPr>
          <a:xfrm>
            <a:off x="6781800" y="1600200"/>
            <a:ext cx="958045"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Nagios</a:t>
            </a:r>
            <a:endParaRPr lang="en-US" sz="2400" dirty="0" smtClean="0">
              <a:solidFill>
                <a:schemeClr val="accent3">
                  <a:lumMod val="50000"/>
                </a:schemeClr>
              </a:solidFill>
            </a:endParaRPr>
          </a:p>
        </p:txBody>
      </p:sp>
      <p:sp>
        <p:nvSpPr>
          <p:cNvPr id="105" name="TextBox 104"/>
          <p:cNvSpPr txBox="1"/>
          <p:nvPr/>
        </p:nvSpPr>
        <p:spPr>
          <a:xfrm>
            <a:off x="8839200" y="2590800"/>
            <a:ext cx="684082" cy="369332"/>
          </a:xfrm>
          <a:prstGeom prst="rect">
            <a:avLst/>
          </a:prstGeom>
          <a:noFill/>
        </p:spPr>
        <p:txBody>
          <a:bodyPr wrap="none" lIns="0" tIns="0" rIns="0" bIns="0" rtlCol="0">
            <a:spAutoFit/>
          </a:bodyPr>
          <a:lstStyle/>
          <a:p>
            <a:r>
              <a:rPr lang="en-US" sz="2400" dirty="0" smtClean="0">
                <a:solidFill>
                  <a:schemeClr val="accent3">
                    <a:lumMod val="50000"/>
                  </a:schemeClr>
                </a:solidFill>
              </a:rPr>
              <a:t>Rails </a:t>
            </a:r>
          </a:p>
        </p:txBody>
      </p:sp>
      <p:sp>
        <p:nvSpPr>
          <p:cNvPr id="106" name="TextBox 105"/>
          <p:cNvSpPr txBox="1"/>
          <p:nvPr/>
        </p:nvSpPr>
        <p:spPr>
          <a:xfrm>
            <a:off x="6781800" y="3581400"/>
            <a:ext cx="1505220"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Memcache</a:t>
            </a:r>
            <a:endParaRPr lang="en-US" sz="2400" dirty="0" smtClean="0">
              <a:solidFill>
                <a:schemeClr val="accent3">
                  <a:lumMod val="50000"/>
                </a:schemeClr>
              </a:solidFill>
            </a:endParaRPr>
          </a:p>
        </p:txBody>
      </p:sp>
      <p:sp>
        <p:nvSpPr>
          <p:cNvPr id="107" name="TextBox 106"/>
          <p:cNvSpPr txBox="1"/>
          <p:nvPr/>
        </p:nvSpPr>
        <p:spPr>
          <a:xfrm>
            <a:off x="6781800" y="4648200"/>
            <a:ext cx="2223866"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Slaves</a:t>
            </a:r>
          </a:p>
        </p:txBody>
      </p:sp>
      <p:sp>
        <p:nvSpPr>
          <p:cNvPr id="108" name="TextBox 107"/>
          <p:cNvSpPr txBox="1"/>
          <p:nvPr/>
        </p:nvSpPr>
        <p:spPr>
          <a:xfrm>
            <a:off x="6781800" y="5638800"/>
            <a:ext cx="2244204" cy="369332"/>
          </a:xfrm>
          <a:prstGeom prst="rect">
            <a:avLst/>
          </a:prstGeom>
          <a:noFill/>
        </p:spPr>
        <p:txBody>
          <a:bodyPr wrap="none" lIns="0" tIns="0" rIns="0" bIns="0" rtlCol="0">
            <a:spAutoFit/>
          </a:bodyPr>
          <a:lstStyle/>
          <a:p>
            <a:r>
              <a:rPr lang="en-US" sz="2400" dirty="0" err="1" smtClean="0">
                <a:solidFill>
                  <a:schemeClr val="accent3">
                    <a:lumMod val="50000"/>
                  </a:schemeClr>
                </a:solidFill>
              </a:rPr>
              <a:t>Postgres</a:t>
            </a:r>
            <a:r>
              <a:rPr lang="en-US" sz="2400" dirty="0" smtClean="0">
                <a:solidFill>
                  <a:schemeClr val="accent3">
                    <a:lumMod val="50000"/>
                  </a:schemeClr>
                </a:solidFill>
              </a:rPr>
              <a:t> Master</a:t>
            </a:r>
          </a:p>
        </p:txBody>
      </p:sp>
      <p:sp>
        <p:nvSpPr>
          <p:cNvPr id="22" name="TextBox 21"/>
          <p:cNvSpPr txBox="1"/>
          <p:nvPr/>
        </p:nvSpPr>
        <p:spPr>
          <a:xfrm>
            <a:off x="188416" y="3505200"/>
            <a:ext cx="3926384" cy="1569660"/>
          </a:xfrm>
          <a:prstGeom prst="rect">
            <a:avLst/>
          </a:prstGeom>
          <a:noFill/>
        </p:spPr>
        <p:txBody>
          <a:bodyPr wrap="square" lIns="0" tIns="0" rIns="0" bIns="0" rtlCol="0">
            <a:spAutoFit/>
          </a:bodyPr>
          <a:lstStyle/>
          <a:p>
            <a:r>
              <a:rPr lang="en-US" sz="2800" dirty="0" smtClean="0">
                <a:solidFill>
                  <a:schemeClr val="accent3">
                    <a:lumMod val="50000"/>
                  </a:schemeClr>
                </a:solidFill>
              </a:rPr>
              <a:t>Do the new instances have new IP Addresses?</a:t>
            </a:r>
          </a:p>
          <a:p>
            <a:endParaRPr lang="en-US" sz="2800" dirty="0">
              <a:solidFill>
                <a:schemeClr val="accent3">
                  <a:lumMod val="50000"/>
                </a:schemeClr>
              </a:solidFill>
            </a:endParaRPr>
          </a:p>
          <a:p>
            <a:r>
              <a:rPr lang="en-US" dirty="0" smtClean="0">
                <a:solidFill>
                  <a:schemeClr val="accent3">
                    <a:lumMod val="50000"/>
                  </a:schemeClr>
                </a:solidFill>
              </a:rPr>
              <a:t>* Not all connections shown</a:t>
            </a:r>
          </a:p>
        </p:txBody>
      </p:sp>
      <p:cxnSp>
        <p:nvCxnSpPr>
          <p:cNvPr id="13" name="Straight Arrow Connector 12"/>
          <p:cNvCxnSpPr>
            <a:stCxn id="11" idx="2"/>
            <a:endCxn id="20" idx="0"/>
          </p:cNvCxnSpPr>
          <p:nvPr/>
        </p:nvCxnSpPr>
        <p:spPr>
          <a:xfrm flipH="1">
            <a:off x="5018943" y="2186354"/>
            <a:ext cx="1105876" cy="235439"/>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a:stCxn id="80" idx="0"/>
            <a:endCxn id="21" idx="2"/>
          </p:cNvCxnSpPr>
          <p:nvPr/>
        </p:nvCxnSpPr>
        <p:spPr>
          <a:xfrm flipV="1">
            <a:off x="3914043" y="2186354"/>
            <a:ext cx="1124438" cy="235439"/>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4" name="Straight Arrow Connector 23"/>
          <p:cNvCxnSpPr>
            <a:stCxn id="11" idx="2"/>
            <a:endCxn id="50" idx="0"/>
          </p:cNvCxnSpPr>
          <p:nvPr/>
        </p:nvCxnSpPr>
        <p:spPr>
          <a:xfrm>
            <a:off x="6124819" y="2186354"/>
            <a:ext cx="2133600" cy="235439"/>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6" name="Straight Arrow Connector 25"/>
          <p:cNvCxnSpPr>
            <a:stCxn id="11" idx="2"/>
            <a:endCxn id="40" idx="0"/>
          </p:cNvCxnSpPr>
          <p:nvPr/>
        </p:nvCxnSpPr>
        <p:spPr>
          <a:xfrm>
            <a:off x="6124819" y="2186354"/>
            <a:ext cx="1066800" cy="235439"/>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a:stCxn id="11" idx="2"/>
            <a:endCxn id="10" idx="0"/>
          </p:cNvCxnSpPr>
          <p:nvPr/>
        </p:nvCxnSpPr>
        <p:spPr>
          <a:xfrm flipH="1">
            <a:off x="6105281" y="2186354"/>
            <a:ext cx="19538" cy="235439"/>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30" name="Straight Arrow Connector 29"/>
          <p:cNvCxnSpPr>
            <a:stCxn id="80" idx="2"/>
            <a:endCxn id="18" idx="0"/>
          </p:cNvCxnSpPr>
          <p:nvPr/>
        </p:nvCxnSpPr>
        <p:spPr>
          <a:xfrm>
            <a:off x="3914043" y="3202355"/>
            <a:ext cx="1108808" cy="200268"/>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a:stCxn id="20" idx="2"/>
            <a:endCxn id="18" idx="0"/>
          </p:cNvCxnSpPr>
          <p:nvPr/>
        </p:nvCxnSpPr>
        <p:spPr>
          <a:xfrm>
            <a:off x="5018943" y="3202355"/>
            <a:ext cx="3908" cy="200268"/>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a:stCxn id="10" idx="2"/>
            <a:endCxn id="5" idx="0"/>
          </p:cNvCxnSpPr>
          <p:nvPr/>
        </p:nvCxnSpPr>
        <p:spPr>
          <a:xfrm>
            <a:off x="6105281" y="3202355"/>
            <a:ext cx="3908" cy="200268"/>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a:stCxn id="20" idx="2"/>
            <a:endCxn id="5" idx="0"/>
          </p:cNvCxnSpPr>
          <p:nvPr/>
        </p:nvCxnSpPr>
        <p:spPr>
          <a:xfrm>
            <a:off x="5018943" y="3202355"/>
            <a:ext cx="1090246" cy="200268"/>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10" idx="2"/>
            <a:endCxn id="18" idx="0"/>
          </p:cNvCxnSpPr>
          <p:nvPr/>
        </p:nvCxnSpPr>
        <p:spPr>
          <a:xfrm flipH="1">
            <a:off x="5022851" y="3202355"/>
            <a:ext cx="1082430" cy="200268"/>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a:stCxn id="40" idx="2"/>
            <a:endCxn id="5" idx="0"/>
          </p:cNvCxnSpPr>
          <p:nvPr/>
        </p:nvCxnSpPr>
        <p:spPr>
          <a:xfrm flipH="1">
            <a:off x="6109189" y="3202355"/>
            <a:ext cx="1082430" cy="200268"/>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44" name="Straight Arrow Connector 43"/>
          <p:cNvCxnSpPr>
            <a:stCxn id="40" idx="2"/>
            <a:endCxn id="18" idx="0"/>
          </p:cNvCxnSpPr>
          <p:nvPr/>
        </p:nvCxnSpPr>
        <p:spPr>
          <a:xfrm flipH="1">
            <a:off x="5022851" y="3202355"/>
            <a:ext cx="2168768" cy="200268"/>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a:stCxn id="50" idx="2"/>
            <a:endCxn id="18" idx="0"/>
          </p:cNvCxnSpPr>
          <p:nvPr/>
        </p:nvCxnSpPr>
        <p:spPr>
          <a:xfrm flipH="1">
            <a:off x="5022851" y="3202355"/>
            <a:ext cx="3235568" cy="200268"/>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a:stCxn id="50" idx="2"/>
            <a:endCxn id="5" idx="0"/>
          </p:cNvCxnSpPr>
          <p:nvPr/>
        </p:nvCxnSpPr>
        <p:spPr>
          <a:xfrm flipH="1">
            <a:off x="6109189" y="3202355"/>
            <a:ext cx="2149230" cy="200268"/>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66" name="Straight Arrow Connector 65"/>
          <p:cNvCxnSpPr>
            <a:stCxn id="12" idx="0"/>
            <a:endCxn id="19" idx="2"/>
          </p:cNvCxnSpPr>
          <p:nvPr/>
        </p:nvCxnSpPr>
        <p:spPr>
          <a:xfrm flipH="1" flipV="1">
            <a:off x="5018943" y="5175739"/>
            <a:ext cx="1086338" cy="215899"/>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69" name="Straight Arrow Connector 68"/>
          <p:cNvCxnSpPr>
            <a:stCxn id="9" idx="2"/>
            <a:endCxn id="12" idx="0"/>
          </p:cNvCxnSpPr>
          <p:nvPr/>
        </p:nvCxnSpPr>
        <p:spPr>
          <a:xfrm>
            <a:off x="6105281" y="5175739"/>
            <a:ext cx="0" cy="215899"/>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72" name="Straight Arrow Connector 71"/>
          <p:cNvCxnSpPr>
            <a:stCxn id="19" idx="0"/>
            <a:endCxn id="18" idx="2"/>
          </p:cNvCxnSpPr>
          <p:nvPr/>
        </p:nvCxnSpPr>
        <p:spPr>
          <a:xfrm flipV="1">
            <a:off x="5018943" y="4183185"/>
            <a:ext cx="3908" cy="211992"/>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75" name="Straight Arrow Connector 74"/>
          <p:cNvCxnSpPr>
            <a:stCxn id="18" idx="2"/>
            <a:endCxn id="9" idx="0"/>
          </p:cNvCxnSpPr>
          <p:nvPr/>
        </p:nvCxnSpPr>
        <p:spPr>
          <a:xfrm>
            <a:off x="5022851" y="4183185"/>
            <a:ext cx="1082430" cy="211992"/>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a:stCxn id="5" idx="2"/>
            <a:endCxn id="9" idx="0"/>
          </p:cNvCxnSpPr>
          <p:nvPr/>
        </p:nvCxnSpPr>
        <p:spPr>
          <a:xfrm flipH="1">
            <a:off x="6105281" y="4183185"/>
            <a:ext cx="3908" cy="211992"/>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19" idx="0"/>
            <a:endCxn id="5" idx="2"/>
          </p:cNvCxnSpPr>
          <p:nvPr/>
        </p:nvCxnSpPr>
        <p:spPr>
          <a:xfrm flipV="1">
            <a:off x="5018943" y="4183185"/>
            <a:ext cx="1090246" cy="211992"/>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cxnSp>
        <p:nvCxnSpPr>
          <p:cNvPr id="84" name="Straight Arrow Connector 83"/>
          <p:cNvCxnSpPr>
            <a:stCxn id="18" idx="3"/>
            <a:endCxn id="5" idx="1"/>
          </p:cNvCxnSpPr>
          <p:nvPr/>
        </p:nvCxnSpPr>
        <p:spPr>
          <a:xfrm>
            <a:off x="5413132" y="3792904"/>
            <a:ext cx="305776" cy="0"/>
          </a:xfrm>
          <a:prstGeom prst="straightConnector1">
            <a:avLst/>
          </a:prstGeom>
          <a:ln>
            <a:solidFill>
              <a:schemeClr val="tx1"/>
            </a:solidFill>
            <a:headEnd type="arrow"/>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04764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Golden Images vs. Policy-based</a:t>
            </a:r>
            <a:endParaRPr lang="en-US" dirty="0"/>
          </a:p>
        </p:txBody>
      </p:sp>
      <p:pic>
        <p:nvPicPr>
          <p:cNvPr id="5" name="Picture 4"/>
          <p:cNvPicPr>
            <a:picLocks noChangeAspect="1"/>
          </p:cNvPicPr>
          <p:nvPr/>
        </p:nvPicPr>
        <p:blipFill>
          <a:blip r:embed="rId2"/>
          <a:stretch>
            <a:fillRect/>
          </a:stretch>
        </p:blipFill>
        <p:spPr>
          <a:xfrm>
            <a:off x="5718908" y="3402623"/>
            <a:ext cx="780562" cy="780562"/>
          </a:xfrm>
          <a:prstGeom prst="rect">
            <a:avLst/>
          </a:prstGeom>
        </p:spPr>
      </p:pic>
      <p:pic>
        <p:nvPicPr>
          <p:cNvPr id="9" name="Picture 8"/>
          <p:cNvPicPr>
            <a:picLocks noChangeAspect="1"/>
          </p:cNvPicPr>
          <p:nvPr/>
        </p:nvPicPr>
        <p:blipFill>
          <a:blip r:embed="rId2"/>
          <a:stretch>
            <a:fillRect/>
          </a:stretch>
        </p:blipFill>
        <p:spPr>
          <a:xfrm>
            <a:off x="5715000" y="4395177"/>
            <a:ext cx="780562" cy="780562"/>
          </a:xfrm>
          <a:prstGeom prst="rect">
            <a:avLst/>
          </a:prstGeom>
        </p:spPr>
      </p:pic>
      <p:pic>
        <p:nvPicPr>
          <p:cNvPr id="10" name="Picture 9"/>
          <p:cNvPicPr>
            <a:picLocks noChangeAspect="1"/>
          </p:cNvPicPr>
          <p:nvPr/>
        </p:nvPicPr>
        <p:blipFill>
          <a:blip r:embed="rId2"/>
          <a:stretch>
            <a:fillRect/>
          </a:stretch>
        </p:blipFill>
        <p:spPr>
          <a:xfrm>
            <a:off x="5715000" y="2421793"/>
            <a:ext cx="780562" cy="780562"/>
          </a:xfrm>
          <a:prstGeom prst="rect">
            <a:avLst/>
          </a:prstGeom>
        </p:spPr>
      </p:pic>
      <p:pic>
        <p:nvPicPr>
          <p:cNvPr id="11" name="Picture 10"/>
          <p:cNvPicPr>
            <a:picLocks noChangeAspect="1"/>
          </p:cNvPicPr>
          <p:nvPr/>
        </p:nvPicPr>
        <p:blipFill>
          <a:blip r:embed="rId2"/>
          <a:stretch>
            <a:fillRect/>
          </a:stretch>
        </p:blipFill>
        <p:spPr>
          <a:xfrm>
            <a:off x="5734538" y="1405792"/>
            <a:ext cx="780562" cy="780562"/>
          </a:xfrm>
          <a:prstGeom prst="rect">
            <a:avLst/>
          </a:prstGeom>
        </p:spPr>
      </p:pic>
      <p:pic>
        <p:nvPicPr>
          <p:cNvPr id="12" name="Picture 11"/>
          <p:cNvPicPr>
            <a:picLocks noChangeAspect="1"/>
          </p:cNvPicPr>
          <p:nvPr/>
        </p:nvPicPr>
        <p:blipFill>
          <a:blip r:embed="rId2"/>
          <a:stretch>
            <a:fillRect/>
          </a:stretch>
        </p:blipFill>
        <p:spPr>
          <a:xfrm>
            <a:off x="5715000" y="5391638"/>
            <a:ext cx="780562" cy="780562"/>
          </a:xfrm>
          <a:prstGeom prst="rect">
            <a:avLst/>
          </a:prstGeom>
        </p:spPr>
      </p:pic>
      <p:pic>
        <p:nvPicPr>
          <p:cNvPr id="18" name="Picture 17"/>
          <p:cNvPicPr>
            <a:picLocks noChangeAspect="1"/>
          </p:cNvPicPr>
          <p:nvPr/>
        </p:nvPicPr>
        <p:blipFill>
          <a:blip r:embed="rId2"/>
          <a:stretch>
            <a:fillRect/>
          </a:stretch>
        </p:blipFill>
        <p:spPr>
          <a:xfrm>
            <a:off x="4632570" y="3402623"/>
            <a:ext cx="780562" cy="780562"/>
          </a:xfrm>
          <a:prstGeom prst="rect">
            <a:avLst/>
          </a:prstGeom>
        </p:spPr>
      </p:pic>
      <p:pic>
        <p:nvPicPr>
          <p:cNvPr id="19" name="Picture 18"/>
          <p:cNvPicPr>
            <a:picLocks noChangeAspect="1"/>
          </p:cNvPicPr>
          <p:nvPr/>
        </p:nvPicPr>
        <p:blipFill>
          <a:blip r:embed="rId2"/>
          <a:stretch>
            <a:fillRect/>
          </a:stretch>
        </p:blipFill>
        <p:spPr>
          <a:xfrm>
            <a:off x="4628662" y="4395177"/>
            <a:ext cx="780562" cy="780562"/>
          </a:xfrm>
          <a:prstGeom prst="rect">
            <a:avLst/>
          </a:prstGeom>
        </p:spPr>
      </p:pic>
      <p:pic>
        <p:nvPicPr>
          <p:cNvPr id="20" name="Picture 19"/>
          <p:cNvPicPr>
            <a:picLocks noChangeAspect="1"/>
          </p:cNvPicPr>
          <p:nvPr/>
        </p:nvPicPr>
        <p:blipFill>
          <a:blip r:embed="rId2"/>
          <a:stretch>
            <a:fillRect/>
          </a:stretch>
        </p:blipFill>
        <p:spPr>
          <a:xfrm>
            <a:off x="4628662" y="2421793"/>
            <a:ext cx="780562" cy="780562"/>
          </a:xfrm>
          <a:prstGeom prst="rect">
            <a:avLst/>
          </a:prstGeom>
        </p:spPr>
      </p:pic>
      <p:pic>
        <p:nvPicPr>
          <p:cNvPr id="21" name="Picture 20"/>
          <p:cNvPicPr>
            <a:picLocks noChangeAspect="1"/>
          </p:cNvPicPr>
          <p:nvPr/>
        </p:nvPicPr>
        <p:blipFill>
          <a:blip r:embed="rId2"/>
          <a:stretch>
            <a:fillRect/>
          </a:stretch>
        </p:blipFill>
        <p:spPr>
          <a:xfrm>
            <a:off x="4648200" y="1405792"/>
            <a:ext cx="780562" cy="780562"/>
          </a:xfrm>
          <a:prstGeom prst="rect">
            <a:avLst/>
          </a:prstGeom>
        </p:spPr>
      </p:pic>
      <p:pic>
        <p:nvPicPr>
          <p:cNvPr id="22" name="Picture 21"/>
          <p:cNvPicPr>
            <a:picLocks noChangeAspect="1"/>
          </p:cNvPicPr>
          <p:nvPr/>
        </p:nvPicPr>
        <p:blipFill>
          <a:blip r:embed="rId2"/>
          <a:stretch>
            <a:fillRect/>
          </a:stretch>
        </p:blipFill>
        <p:spPr>
          <a:xfrm>
            <a:off x="4628662" y="5391638"/>
            <a:ext cx="780562" cy="780562"/>
          </a:xfrm>
          <a:prstGeom prst="rect">
            <a:avLst/>
          </a:prstGeom>
        </p:spPr>
      </p:pic>
      <p:pic>
        <p:nvPicPr>
          <p:cNvPr id="38" name="Picture 37"/>
          <p:cNvPicPr>
            <a:picLocks noChangeAspect="1"/>
          </p:cNvPicPr>
          <p:nvPr/>
        </p:nvPicPr>
        <p:blipFill>
          <a:blip r:embed="rId2"/>
          <a:stretch>
            <a:fillRect/>
          </a:stretch>
        </p:blipFill>
        <p:spPr>
          <a:xfrm>
            <a:off x="6805246" y="3402623"/>
            <a:ext cx="780562" cy="780562"/>
          </a:xfrm>
          <a:prstGeom prst="rect">
            <a:avLst/>
          </a:prstGeom>
        </p:spPr>
      </p:pic>
      <p:pic>
        <p:nvPicPr>
          <p:cNvPr id="39" name="Picture 38"/>
          <p:cNvPicPr>
            <a:picLocks noChangeAspect="1"/>
          </p:cNvPicPr>
          <p:nvPr/>
        </p:nvPicPr>
        <p:blipFill>
          <a:blip r:embed="rId2"/>
          <a:stretch>
            <a:fillRect/>
          </a:stretch>
        </p:blipFill>
        <p:spPr>
          <a:xfrm>
            <a:off x="6801338" y="4395177"/>
            <a:ext cx="780562" cy="780562"/>
          </a:xfrm>
          <a:prstGeom prst="rect">
            <a:avLst/>
          </a:prstGeom>
        </p:spPr>
      </p:pic>
      <p:pic>
        <p:nvPicPr>
          <p:cNvPr id="40" name="Picture 39"/>
          <p:cNvPicPr>
            <a:picLocks noChangeAspect="1"/>
          </p:cNvPicPr>
          <p:nvPr/>
        </p:nvPicPr>
        <p:blipFill>
          <a:blip r:embed="rId2"/>
          <a:stretch>
            <a:fillRect/>
          </a:stretch>
        </p:blipFill>
        <p:spPr>
          <a:xfrm>
            <a:off x="6801338" y="2421793"/>
            <a:ext cx="780562" cy="780562"/>
          </a:xfrm>
          <a:prstGeom prst="rect">
            <a:avLst/>
          </a:prstGeom>
        </p:spPr>
      </p:pic>
      <p:pic>
        <p:nvPicPr>
          <p:cNvPr id="41" name="Picture 40"/>
          <p:cNvPicPr>
            <a:picLocks noChangeAspect="1"/>
          </p:cNvPicPr>
          <p:nvPr/>
        </p:nvPicPr>
        <p:blipFill>
          <a:blip r:embed="rId2"/>
          <a:stretch>
            <a:fillRect/>
          </a:stretch>
        </p:blipFill>
        <p:spPr>
          <a:xfrm>
            <a:off x="6820876" y="1405792"/>
            <a:ext cx="780562" cy="780562"/>
          </a:xfrm>
          <a:prstGeom prst="rect">
            <a:avLst/>
          </a:prstGeom>
        </p:spPr>
      </p:pic>
      <p:pic>
        <p:nvPicPr>
          <p:cNvPr id="42" name="Picture 41"/>
          <p:cNvPicPr>
            <a:picLocks noChangeAspect="1"/>
          </p:cNvPicPr>
          <p:nvPr/>
        </p:nvPicPr>
        <p:blipFill>
          <a:blip r:embed="rId2"/>
          <a:stretch>
            <a:fillRect/>
          </a:stretch>
        </p:blipFill>
        <p:spPr>
          <a:xfrm>
            <a:off x="6801338" y="5391638"/>
            <a:ext cx="780562" cy="780562"/>
          </a:xfrm>
          <a:prstGeom prst="rect">
            <a:avLst/>
          </a:prstGeom>
        </p:spPr>
      </p:pic>
      <p:pic>
        <p:nvPicPr>
          <p:cNvPr id="48" name="Picture 47"/>
          <p:cNvPicPr>
            <a:picLocks noChangeAspect="1"/>
          </p:cNvPicPr>
          <p:nvPr/>
        </p:nvPicPr>
        <p:blipFill>
          <a:blip r:embed="rId2"/>
          <a:stretch>
            <a:fillRect/>
          </a:stretch>
        </p:blipFill>
        <p:spPr>
          <a:xfrm>
            <a:off x="7872046" y="3402623"/>
            <a:ext cx="780562" cy="780562"/>
          </a:xfrm>
          <a:prstGeom prst="rect">
            <a:avLst/>
          </a:prstGeom>
        </p:spPr>
      </p:pic>
      <p:pic>
        <p:nvPicPr>
          <p:cNvPr id="49" name="Picture 48"/>
          <p:cNvPicPr>
            <a:picLocks noChangeAspect="1"/>
          </p:cNvPicPr>
          <p:nvPr/>
        </p:nvPicPr>
        <p:blipFill>
          <a:blip r:embed="rId2"/>
          <a:stretch>
            <a:fillRect/>
          </a:stretch>
        </p:blipFill>
        <p:spPr>
          <a:xfrm>
            <a:off x="7868138" y="4395177"/>
            <a:ext cx="780562" cy="780562"/>
          </a:xfrm>
          <a:prstGeom prst="rect">
            <a:avLst/>
          </a:prstGeom>
        </p:spPr>
      </p:pic>
      <p:pic>
        <p:nvPicPr>
          <p:cNvPr id="50" name="Picture 49"/>
          <p:cNvPicPr>
            <a:picLocks noChangeAspect="1"/>
          </p:cNvPicPr>
          <p:nvPr/>
        </p:nvPicPr>
        <p:blipFill>
          <a:blip r:embed="rId2"/>
          <a:stretch>
            <a:fillRect/>
          </a:stretch>
        </p:blipFill>
        <p:spPr>
          <a:xfrm>
            <a:off x="7868138" y="2421793"/>
            <a:ext cx="780562" cy="780562"/>
          </a:xfrm>
          <a:prstGeom prst="rect">
            <a:avLst/>
          </a:prstGeom>
        </p:spPr>
      </p:pic>
      <p:pic>
        <p:nvPicPr>
          <p:cNvPr id="51" name="Picture 50"/>
          <p:cNvPicPr>
            <a:picLocks noChangeAspect="1"/>
          </p:cNvPicPr>
          <p:nvPr/>
        </p:nvPicPr>
        <p:blipFill>
          <a:blip r:embed="rId2"/>
          <a:stretch>
            <a:fillRect/>
          </a:stretch>
        </p:blipFill>
        <p:spPr>
          <a:xfrm>
            <a:off x="7887676" y="1405792"/>
            <a:ext cx="780562" cy="780562"/>
          </a:xfrm>
          <a:prstGeom prst="rect">
            <a:avLst/>
          </a:prstGeom>
        </p:spPr>
      </p:pic>
      <p:pic>
        <p:nvPicPr>
          <p:cNvPr id="52" name="Picture 51"/>
          <p:cNvPicPr>
            <a:picLocks noChangeAspect="1"/>
          </p:cNvPicPr>
          <p:nvPr/>
        </p:nvPicPr>
        <p:blipFill>
          <a:blip r:embed="rId2"/>
          <a:stretch>
            <a:fillRect/>
          </a:stretch>
        </p:blipFill>
        <p:spPr>
          <a:xfrm>
            <a:off x="7868138" y="5391638"/>
            <a:ext cx="780562" cy="780562"/>
          </a:xfrm>
          <a:prstGeom prst="rect">
            <a:avLst/>
          </a:prstGeom>
        </p:spPr>
      </p:pic>
      <p:pic>
        <p:nvPicPr>
          <p:cNvPr id="58" name="Picture 57"/>
          <p:cNvPicPr>
            <a:picLocks noChangeAspect="1"/>
          </p:cNvPicPr>
          <p:nvPr/>
        </p:nvPicPr>
        <p:blipFill>
          <a:blip r:embed="rId2"/>
          <a:stretch>
            <a:fillRect/>
          </a:stretch>
        </p:blipFill>
        <p:spPr>
          <a:xfrm>
            <a:off x="8958384" y="3402623"/>
            <a:ext cx="780562" cy="780562"/>
          </a:xfrm>
          <a:prstGeom prst="rect">
            <a:avLst/>
          </a:prstGeom>
        </p:spPr>
      </p:pic>
      <p:pic>
        <p:nvPicPr>
          <p:cNvPr id="59" name="Picture 58"/>
          <p:cNvPicPr>
            <a:picLocks noChangeAspect="1"/>
          </p:cNvPicPr>
          <p:nvPr/>
        </p:nvPicPr>
        <p:blipFill>
          <a:blip r:embed="rId2"/>
          <a:stretch>
            <a:fillRect/>
          </a:stretch>
        </p:blipFill>
        <p:spPr>
          <a:xfrm>
            <a:off x="8954476" y="4395177"/>
            <a:ext cx="780562" cy="780562"/>
          </a:xfrm>
          <a:prstGeom prst="rect">
            <a:avLst/>
          </a:prstGeom>
        </p:spPr>
      </p:pic>
      <p:pic>
        <p:nvPicPr>
          <p:cNvPr id="60" name="Picture 59"/>
          <p:cNvPicPr>
            <a:picLocks noChangeAspect="1"/>
          </p:cNvPicPr>
          <p:nvPr/>
        </p:nvPicPr>
        <p:blipFill>
          <a:blip r:embed="rId2"/>
          <a:stretch>
            <a:fillRect/>
          </a:stretch>
        </p:blipFill>
        <p:spPr>
          <a:xfrm>
            <a:off x="8954476" y="2421793"/>
            <a:ext cx="780562" cy="780562"/>
          </a:xfrm>
          <a:prstGeom prst="rect">
            <a:avLst/>
          </a:prstGeom>
        </p:spPr>
      </p:pic>
      <p:pic>
        <p:nvPicPr>
          <p:cNvPr id="61" name="Picture 60"/>
          <p:cNvPicPr>
            <a:picLocks noChangeAspect="1"/>
          </p:cNvPicPr>
          <p:nvPr/>
        </p:nvPicPr>
        <p:blipFill>
          <a:blip r:embed="rId2"/>
          <a:stretch>
            <a:fillRect/>
          </a:stretch>
        </p:blipFill>
        <p:spPr>
          <a:xfrm>
            <a:off x="8974014" y="1405792"/>
            <a:ext cx="780562" cy="780562"/>
          </a:xfrm>
          <a:prstGeom prst="rect">
            <a:avLst/>
          </a:prstGeom>
        </p:spPr>
      </p:pic>
      <p:pic>
        <p:nvPicPr>
          <p:cNvPr id="62" name="Picture 61"/>
          <p:cNvPicPr>
            <a:picLocks noChangeAspect="1"/>
          </p:cNvPicPr>
          <p:nvPr/>
        </p:nvPicPr>
        <p:blipFill>
          <a:blip r:embed="rId2"/>
          <a:stretch>
            <a:fillRect/>
          </a:stretch>
        </p:blipFill>
        <p:spPr>
          <a:xfrm>
            <a:off x="8954476" y="5391638"/>
            <a:ext cx="780562" cy="780562"/>
          </a:xfrm>
          <a:prstGeom prst="rect">
            <a:avLst/>
          </a:prstGeom>
        </p:spPr>
      </p:pic>
      <p:pic>
        <p:nvPicPr>
          <p:cNvPr id="63" name="Picture 62"/>
          <p:cNvPicPr>
            <a:picLocks noChangeAspect="1"/>
          </p:cNvPicPr>
          <p:nvPr/>
        </p:nvPicPr>
        <p:blipFill>
          <a:blip r:embed="rId2"/>
          <a:stretch>
            <a:fillRect/>
          </a:stretch>
        </p:blipFill>
        <p:spPr>
          <a:xfrm>
            <a:off x="1374532" y="3402623"/>
            <a:ext cx="780562" cy="780562"/>
          </a:xfrm>
          <a:prstGeom prst="rect">
            <a:avLst/>
          </a:prstGeom>
        </p:spPr>
      </p:pic>
      <p:pic>
        <p:nvPicPr>
          <p:cNvPr id="64" name="Picture 63"/>
          <p:cNvPicPr>
            <a:picLocks noChangeAspect="1"/>
          </p:cNvPicPr>
          <p:nvPr/>
        </p:nvPicPr>
        <p:blipFill>
          <a:blip r:embed="rId2"/>
          <a:stretch>
            <a:fillRect/>
          </a:stretch>
        </p:blipFill>
        <p:spPr>
          <a:xfrm>
            <a:off x="1370624" y="4395177"/>
            <a:ext cx="780562" cy="780562"/>
          </a:xfrm>
          <a:prstGeom prst="rect">
            <a:avLst/>
          </a:prstGeom>
        </p:spPr>
      </p:pic>
      <p:pic>
        <p:nvPicPr>
          <p:cNvPr id="65" name="Picture 64"/>
          <p:cNvPicPr>
            <a:picLocks noChangeAspect="1"/>
          </p:cNvPicPr>
          <p:nvPr/>
        </p:nvPicPr>
        <p:blipFill>
          <a:blip r:embed="rId2"/>
          <a:stretch>
            <a:fillRect/>
          </a:stretch>
        </p:blipFill>
        <p:spPr>
          <a:xfrm>
            <a:off x="1370624" y="2421793"/>
            <a:ext cx="780562" cy="780562"/>
          </a:xfrm>
          <a:prstGeom prst="rect">
            <a:avLst/>
          </a:prstGeom>
        </p:spPr>
      </p:pic>
      <p:pic>
        <p:nvPicPr>
          <p:cNvPr id="66" name="Picture 65"/>
          <p:cNvPicPr>
            <a:picLocks noChangeAspect="1"/>
          </p:cNvPicPr>
          <p:nvPr/>
        </p:nvPicPr>
        <p:blipFill>
          <a:blip r:embed="rId2"/>
          <a:stretch>
            <a:fillRect/>
          </a:stretch>
        </p:blipFill>
        <p:spPr>
          <a:xfrm>
            <a:off x="1390162" y="1405792"/>
            <a:ext cx="780562" cy="780562"/>
          </a:xfrm>
          <a:prstGeom prst="rect">
            <a:avLst/>
          </a:prstGeom>
        </p:spPr>
      </p:pic>
      <p:pic>
        <p:nvPicPr>
          <p:cNvPr id="67" name="Picture 66"/>
          <p:cNvPicPr>
            <a:picLocks noChangeAspect="1"/>
          </p:cNvPicPr>
          <p:nvPr/>
        </p:nvPicPr>
        <p:blipFill>
          <a:blip r:embed="rId2"/>
          <a:stretch>
            <a:fillRect/>
          </a:stretch>
        </p:blipFill>
        <p:spPr>
          <a:xfrm>
            <a:off x="1370624" y="5391638"/>
            <a:ext cx="780562" cy="780562"/>
          </a:xfrm>
          <a:prstGeom prst="rect">
            <a:avLst/>
          </a:prstGeom>
        </p:spPr>
      </p:pic>
      <p:pic>
        <p:nvPicPr>
          <p:cNvPr id="68" name="Picture 67"/>
          <p:cNvPicPr>
            <a:picLocks noChangeAspect="1"/>
          </p:cNvPicPr>
          <p:nvPr/>
        </p:nvPicPr>
        <p:blipFill>
          <a:blip r:embed="rId2"/>
          <a:stretch>
            <a:fillRect/>
          </a:stretch>
        </p:blipFill>
        <p:spPr>
          <a:xfrm>
            <a:off x="288194" y="3402623"/>
            <a:ext cx="780562" cy="780562"/>
          </a:xfrm>
          <a:prstGeom prst="rect">
            <a:avLst/>
          </a:prstGeom>
        </p:spPr>
      </p:pic>
      <p:pic>
        <p:nvPicPr>
          <p:cNvPr id="69" name="Picture 68"/>
          <p:cNvPicPr>
            <a:picLocks noChangeAspect="1"/>
          </p:cNvPicPr>
          <p:nvPr/>
        </p:nvPicPr>
        <p:blipFill>
          <a:blip r:embed="rId2"/>
          <a:stretch>
            <a:fillRect/>
          </a:stretch>
        </p:blipFill>
        <p:spPr>
          <a:xfrm>
            <a:off x="284286" y="4395177"/>
            <a:ext cx="780562" cy="780562"/>
          </a:xfrm>
          <a:prstGeom prst="rect">
            <a:avLst/>
          </a:prstGeom>
        </p:spPr>
      </p:pic>
      <p:pic>
        <p:nvPicPr>
          <p:cNvPr id="70" name="Picture 69"/>
          <p:cNvPicPr>
            <a:picLocks noChangeAspect="1"/>
          </p:cNvPicPr>
          <p:nvPr/>
        </p:nvPicPr>
        <p:blipFill>
          <a:blip r:embed="rId2"/>
          <a:stretch>
            <a:fillRect/>
          </a:stretch>
        </p:blipFill>
        <p:spPr>
          <a:xfrm>
            <a:off x="284286" y="2421793"/>
            <a:ext cx="780562" cy="780562"/>
          </a:xfrm>
          <a:prstGeom prst="rect">
            <a:avLst/>
          </a:prstGeom>
        </p:spPr>
      </p:pic>
      <p:pic>
        <p:nvPicPr>
          <p:cNvPr id="71" name="Picture 70"/>
          <p:cNvPicPr>
            <a:picLocks noChangeAspect="1"/>
          </p:cNvPicPr>
          <p:nvPr/>
        </p:nvPicPr>
        <p:blipFill>
          <a:blip r:embed="rId2"/>
          <a:stretch>
            <a:fillRect/>
          </a:stretch>
        </p:blipFill>
        <p:spPr>
          <a:xfrm>
            <a:off x="303824" y="1405792"/>
            <a:ext cx="780562" cy="780562"/>
          </a:xfrm>
          <a:prstGeom prst="rect">
            <a:avLst/>
          </a:prstGeom>
        </p:spPr>
      </p:pic>
      <p:pic>
        <p:nvPicPr>
          <p:cNvPr id="72" name="Picture 71"/>
          <p:cNvPicPr>
            <a:picLocks noChangeAspect="1"/>
          </p:cNvPicPr>
          <p:nvPr/>
        </p:nvPicPr>
        <p:blipFill>
          <a:blip r:embed="rId2"/>
          <a:stretch>
            <a:fillRect/>
          </a:stretch>
        </p:blipFill>
        <p:spPr>
          <a:xfrm>
            <a:off x="284286" y="5391638"/>
            <a:ext cx="780562" cy="780562"/>
          </a:xfrm>
          <a:prstGeom prst="rect">
            <a:avLst/>
          </a:prstGeom>
        </p:spPr>
      </p:pic>
      <p:pic>
        <p:nvPicPr>
          <p:cNvPr id="73" name="Picture 72"/>
          <p:cNvPicPr>
            <a:picLocks noChangeAspect="1"/>
          </p:cNvPicPr>
          <p:nvPr/>
        </p:nvPicPr>
        <p:blipFill>
          <a:blip r:embed="rId2"/>
          <a:stretch>
            <a:fillRect/>
          </a:stretch>
        </p:blipFill>
        <p:spPr>
          <a:xfrm>
            <a:off x="2460870" y="3402623"/>
            <a:ext cx="780562" cy="780562"/>
          </a:xfrm>
          <a:prstGeom prst="rect">
            <a:avLst/>
          </a:prstGeom>
        </p:spPr>
      </p:pic>
      <p:pic>
        <p:nvPicPr>
          <p:cNvPr id="74" name="Picture 73"/>
          <p:cNvPicPr>
            <a:picLocks noChangeAspect="1"/>
          </p:cNvPicPr>
          <p:nvPr/>
        </p:nvPicPr>
        <p:blipFill>
          <a:blip r:embed="rId2"/>
          <a:stretch>
            <a:fillRect/>
          </a:stretch>
        </p:blipFill>
        <p:spPr>
          <a:xfrm>
            <a:off x="2456962" y="4395177"/>
            <a:ext cx="780562" cy="780562"/>
          </a:xfrm>
          <a:prstGeom prst="rect">
            <a:avLst/>
          </a:prstGeom>
        </p:spPr>
      </p:pic>
      <p:pic>
        <p:nvPicPr>
          <p:cNvPr id="75" name="Picture 74"/>
          <p:cNvPicPr>
            <a:picLocks noChangeAspect="1"/>
          </p:cNvPicPr>
          <p:nvPr/>
        </p:nvPicPr>
        <p:blipFill>
          <a:blip r:embed="rId2"/>
          <a:stretch>
            <a:fillRect/>
          </a:stretch>
        </p:blipFill>
        <p:spPr>
          <a:xfrm>
            <a:off x="2456962" y="2421793"/>
            <a:ext cx="780562" cy="780562"/>
          </a:xfrm>
          <a:prstGeom prst="rect">
            <a:avLst/>
          </a:prstGeom>
        </p:spPr>
      </p:pic>
      <p:pic>
        <p:nvPicPr>
          <p:cNvPr id="76" name="Picture 75"/>
          <p:cNvPicPr>
            <a:picLocks noChangeAspect="1"/>
          </p:cNvPicPr>
          <p:nvPr/>
        </p:nvPicPr>
        <p:blipFill>
          <a:blip r:embed="rId2"/>
          <a:stretch>
            <a:fillRect/>
          </a:stretch>
        </p:blipFill>
        <p:spPr>
          <a:xfrm>
            <a:off x="2476500" y="1405792"/>
            <a:ext cx="780562" cy="780562"/>
          </a:xfrm>
          <a:prstGeom prst="rect">
            <a:avLst/>
          </a:prstGeom>
        </p:spPr>
      </p:pic>
      <p:pic>
        <p:nvPicPr>
          <p:cNvPr id="77" name="Picture 76"/>
          <p:cNvPicPr>
            <a:picLocks noChangeAspect="1"/>
          </p:cNvPicPr>
          <p:nvPr/>
        </p:nvPicPr>
        <p:blipFill>
          <a:blip r:embed="rId2"/>
          <a:stretch>
            <a:fillRect/>
          </a:stretch>
        </p:blipFill>
        <p:spPr>
          <a:xfrm>
            <a:off x="2456962" y="5391638"/>
            <a:ext cx="780562" cy="780562"/>
          </a:xfrm>
          <a:prstGeom prst="rect">
            <a:avLst/>
          </a:prstGeom>
        </p:spPr>
      </p:pic>
      <p:pic>
        <p:nvPicPr>
          <p:cNvPr id="78" name="Picture 77"/>
          <p:cNvPicPr>
            <a:picLocks noChangeAspect="1"/>
          </p:cNvPicPr>
          <p:nvPr/>
        </p:nvPicPr>
        <p:blipFill>
          <a:blip r:embed="rId2"/>
          <a:stretch>
            <a:fillRect/>
          </a:stretch>
        </p:blipFill>
        <p:spPr>
          <a:xfrm>
            <a:off x="3527670" y="3402623"/>
            <a:ext cx="780562" cy="780562"/>
          </a:xfrm>
          <a:prstGeom prst="rect">
            <a:avLst/>
          </a:prstGeom>
        </p:spPr>
      </p:pic>
      <p:pic>
        <p:nvPicPr>
          <p:cNvPr id="79" name="Picture 78"/>
          <p:cNvPicPr>
            <a:picLocks noChangeAspect="1"/>
          </p:cNvPicPr>
          <p:nvPr/>
        </p:nvPicPr>
        <p:blipFill>
          <a:blip r:embed="rId2"/>
          <a:stretch>
            <a:fillRect/>
          </a:stretch>
        </p:blipFill>
        <p:spPr>
          <a:xfrm>
            <a:off x="3523762" y="4395177"/>
            <a:ext cx="780562" cy="780562"/>
          </a:xfrm>
          <a:prstGeom prst="rect">
            <a:avLst/>
          </a:prstGeom>
        </p:spPr>
      </p:pic>
      <p:pic>
        <p:nvPicPr>
          <p:cNvPr id="80" name="Picture 79"/>
          <p:cNvPicPr>
            <a:picLocks noChangeAspect="1"/>
          </p:cNvPicPr>
          <p:nvPr/>
        </p:nvPicPr>
        <p:blipFill>
          <a:blip r:embed="rId2"/>
          <a:stretch>
            <a:fillRect/>
          </a:stretch>
        </p:blipFill>
        <p:spPr>
          <a:xfrm>
            <a:off x="3523762" y="2421793"/>
            <a:ext cx="780562" cy="780562"/>
          </a:xfrm>
          <a:prstGeom prst="rect">
            <a:avLst/>
          </a:prstGeom>
        </p:spPr>
      </p:pic>
      <p:pic>
        <p:nvPicPr>
          <p:cNvPr id="81" name="Picture 80"/>
          <p:cNvPicPr>
            <a:picLocks noChangeAspect="1"/>
          </p:cNvPicPr>
          <p:nvPr/>
        </p:nvPicPr>
        <p:blipFill>
          <a:blip r:embed="rId2"/>
          <a:stretch>
            <a:fillRect/>
          </a:stretch>
        </p:blipFill>
        <p:spPr>
          <a:xfrm>
            <a:off x="3543300" y="1405792"/>
            <a:ext cx="780562" cy="780562"/>
          </a:xfrm>
          <a:prstGeom prst="rect">
            <a:avLst/>
          </a:prstGeom>
        </p:spPr>
      </p:pic>
      <p:pic>
        <p:nvPicPr>
          <p:cNvPr id="82" name="Picture 81"/>
          <p:cNvPicPr>
            <a:picLocks noChangeAspect="1"/>
          </p:cNvPicPr>
          <p:nvPr/>
        </p:nvPicPr>
        <p:blipFill>
          <a:blip r:embed="rId2"/>
          <a:stretch>
            <a:fillRect/>
          </a:stretch>
        </p:blipFill>
        <p:spPr>
          <a:xfrm>
            <a:off x="3523762" y="5391638"/>
            <a:ext cx="780562" cy="780562"/>
          </a:xfrm>
          <a:prstGeom prst="rect">
            <a:avLst/>
          </a:prstGeom>
        </p:spPr>
      </p:pic>
      <p:pic>
        <p:nvPicPr>
          <p:cNvPr id="93" name="Picture 92"/>
          <p:cNvPicPr>
            <a:picLocks noChangeAspect="1"/>
          </p:cNvPicPr>
          <p:nvPr/>
        </p:nvPicPr>
        <p:blipFill>
          <a:blip r:embed="rId2"/>
          <a:stretch>
            <a:fillRect/>
          </a:stretch>
        </p:blipFill>
        <p:spPr>
          <a:xfrm>
            <a:off x="10080870" y="3402623"/>
            <a:ext cx="780562" cy="780562"/>
          </a:xfrm>
          <a:prstGeom prst="rect">
            <a:avLst/>
          </a:prstGeom>
        </p:spPr>
      </p:pic>
      <p:pic>
        <p:nvPicPr>
          <p:cNvPr id="94" name="Picture 93"/>
          <p:cNvPicPr>
            <a:picLocks noChangeAspect="1"/>
          </p:cNvPicPr>
          <p:nvPr/>
        </p:nvPicPr>
        <p:blipFill>
          <a:blip r:embed="rId2"/>
          <a:stretch>
            <a:fillRect/>
          </a:stretch>
        </p:blipFill>
        <p:spPr>
          <a:xfrm>
            <a:off x="10076962" y="4395177"/>
            <a:ext cx="780562" cy="780562"/>
          </a:xfrm>
          <a:prstGeom prst="rect">
            <a:avLst/>
          </a:prstGeom>
        </p:spPr>
      </p:pic>
      <p:pic>
        <p:nvPicPr>
          <p:cNvPr id="95" name="Picture 94"/>
          <p:cNvPicPr>
            <a:picLocks noChangeAspect="1"/>
          </p:cNvPicPr>
          <p:nvPr/>
        </p:nvPicPr>
        <p:blipFill>
          <a:blip r:embed="rId2"/>
          <a:stretch>
            <a:fillRect/>
          </a:stretch>
        </p:blipFill>
        <p:spPr>
          <a:xfrm>
            <a:off x="10076962" y="2421793"/>
            <a:ext cx="780562" cy="780562"/>
          </a:xfrm>
          <a:prstGeom prst="rect">
            <a:avLst/>
          </a:prstGeom>
        </p:spPr>
      </p:pic>
      <p:pic>
        <p:nvPicPr>
          <p:cNvPr id="96" name="Picture 95"/>
          <p:cNvPicPr>
            <a:picLocks noChangeAspect="1"/>
          </p:cNvPicPr>
          <p:nvPr/>
        </p:nvPicPr>
        <p:blipFill>
          <a:blip r:embed="rId2"/>
          <a:stretch>
            <a:fillRect/>
          </a:stretch>
        </p:blipFill>
        <p:spPr>
          <a:xfrm>
            <a:off x="10096500" y="1405792"/>
            <a:ext cx="780562" cy="780562"/>
          </a:xfrm>
          <a:prstGeom prst="rect">
            <a:avLst/>
          </a:prstGeom>
        </p:spPr>
      </p:pic>
      <p:pic>
        <p:nvPicPr>
          <p:cNvPr id="97" name="Picture 96"/>
          <p:cNvPicPr>
            <a:picLocks noChangeAspect="1"/>
          </p:cNvPicPr>
          <p:nvPr/>
        </p:nvPicPr>
        <p:blipFill>
          <a:blip r:embed="rId2"/>
          <a:stretch>
            <a:fillRect/>
          </a:stretch>
        </p:blipFill>
        <p:spPr>
          <a:xfrm>
            <a:off x="10076962" y="5391638"/>
            <a:ext cx="780562" cy="780562"/>
          </a:xfrm>
          <a:prstGeom prst="rect">
            <a:avLst/>
          </a:prstGeom>
        </p:spPr>
      </p:pic>
      <p:pic>
        <p:nvPicPr>
          <p:cNvPr id="98" name="Picture 97"/>
          <p:cNvPicPr>
            <a:picLocks noChangeAspect="1"/>
          </p:cNvPicPr>
          <p:nvPr/>
        </p:nvPicPr>
        <p:blipFill>
          <a:blip r:embed="rId2"/>
          <a:stretch>
            <a:fillRect/>
          </a:stretch>
        </p:blipFill>
        <p:spPr>
          <a:xfrm>
            <a:off x="11167208" y="3402623"/>
            <a:ext cx="780562" cy="780562"/>
          </a:xfrm>
          <a:prstGeom prst="rect">
            <a:avLst/>
          </a:prstGeom>
        </p:spPr>
      </p:pic>
      <p:pic>
        <p:nvPicPr>
          <p:cNvPr id="99" name="Picture 98"/>
          <p:cNvPicPr>
            <a:picLocks noChangeAspect="1"/>
          </p:cNvPicPr>
          <p:nvPr/>
        </p:nvPicPr>
        <p:blipFill>
          <a:blip r:embed="rId2"/>
          <a:stretch>
            <a:fillRect/>
          </a:stretch>
        </p:blipFill>
        <p:spPr>
          <a:xfrm>
            <a:off x="11163300" y="4395177"/>
            <a:ext cx="780562" cy="780562"/>
          </a:xfrm>
          <a:prstGeom prst="rect">
            <a:avLst/>
          </a:prstGeom>
        </p:spPr>
      </p:pic>
      <p:pic>
        <p:nvPicPr>
          <p:cNvPr id="100" name="Picture 99"/>
          <p:cNvPicPr>
            <a:picLocks noChangeAspect="1"/>
          </p:cNvPicPr>
          <p:nvPr/>
        </p:nvPicPr>
        <p:blipFill>
          <a:blip r:embed="rId2"/>
          <a:stretch>
            <a:fillRect/>
          </a:stretch>
        </p:blipFill>
        <p:spPr>
          <a:xfrm>
            <a:off x="11163300" y="2421793"/>
            <a:ext cx="780562" cy="780562"/>
          </a:xfrm>
          <a:prstGeom prst="rect">
            <a:avLst/>
          </a:prstGeom>
        </p:spPr>
      </p:pic>
      <p:pic>
        <p:nvPicPr>
          <p:cNvPr id="101" name="Picture 100"/>
          <p:cNvPicPr>
            <a:picLocks noChangeAspect="1"/>
          </p:cNvPicPr>
          <p:nvPr/>
        </p:nvPicPr>
        <p:blipFill>
          <a:blip r:embed="rId2"/>
          <a:stretch>
            <a:fillRect/>
          </a:stretch>
        </p:blipFill>
        <p:spPr>
          <a:xfrm>
            <a:off x="11182838" y="1405792"/>
            <a:ext cx="780562" cy="780562"/>
          </a:xfrm>
          <a:prstGeom prst="rect">
            <a:avLst/>
          </a:prstGeom>
        </p:spPr>
      </p:pic>
      <p:pic>
        <p:nvPicPr>
          <p:cNvPr id="102" name="Picture 101"/>
          <p:cNvPicPr>
            <a:picLocks noChangeAspect="1"/>
          </p:cNvPicPr>
          <p:nvPr/>
        </p:nvPicPr>
        <p:blipFill>
          <a:blip r:embed="rId2"/>
          <a:stretch>
            <a:fillRect/>
          </a:stretch>
        </p:blipFill>
        <p:spPr>
          <a:xfrm>
            <a:off x="11163300" y="5391638"/>
            <a:ext cx="780562" cy="780562"/>
          </a:xfrm>
          <a:prstGeom prst="rect">
            <a:avLst/>
          </a:prstGeom>
        </p:spPr>
      </p:pic>
    </p:spTree>
    <p:extLst>
      <p:ext uri="{BB962C8B-B14F-4D97-AF65-F5344CB8AC3E}">
        <p14:creationId xmlns:p14="http://schemas.microsoft.com/office/powerpoint/2010/main" val="4204739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a:t>
            </a:r>
            <a:endParaRPr lang="en-US" dirty="0"/>
          </a:p>
        </p:txBody>
      </p:sp>
      <p:sp>
        <p:nvSpPr>
          <p:cNvPr id="3" name="Subtitle 2"/>
          <p:cNvSpPr>
            <a:spLocks noGrp="1"/>
          </p:cNvSpPr>
          <p:nvPr>
            <p:ph type="subTitle" idx="1"/>
          </p:nvPr>
        </p:nvSpPr>
        <p:spPr/>
        <p:txBody>
          <a:bodyPr/>
          <a:lstStyle/>
          <a:p>
            <a:r>
              <a:rPr lang="en-US" dirty="0" smtClean="0"/>
              <a:t>Fast, scalable, flexible IT automation</a:t>
            </a:r>
            <a:endParaRPr lang="en-US" dirty="0"/>
          </a:p>
        </p:txBody>
      </p:sp>
    </p:spTree>
    <p:extLst>
      <p:ext uri="{BB962C8B-B14F-4D97-AF65-F5344CB8AC3E}">
        <p14:creationId xmlns:p14="http://schemas.microsoft.com/office/powerpoint/2010/main" val="209226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My </a:t>
            </a:r>
            <a:r>
              <a:rPr lang="en-US" dirty="0" err="1" smtClean="0"/>
              <a:t>SysAdmin</a:t>
            </a:r>
            <a:r>
              <a:rPr lang="en-US" dirty="0" smtClean="0"/>
              <a:t> Journey</a:t>
            </a:r>
            <a:endParaRPr lang="en-US" dirty="0"/>
          </a:p>
        </p:txBody>
      </p:sp>
      <p:sp>
        <p:nvSpPr>
          <p:cNvPr id="5" name="Text Placeholder 4"/>
          <p:cNvSpPr>
            <a:spLocks noGrp="1"/>
          </p:cNvSpPr>
          <p:nvPr>
            <p:ph type="body" sz="quarter" idx="10"/>
          </p:nvPr>
        </p:nvSpPr>
        <p:spPr/>
        <p:txBody>
          <a:bodyPr/>
          <a:lstStyle/>
          <a:p>
            <a:r>
              <a:rPr lang="en-US" dirty="0" err="1" smtClean="0"/>
              <a:t>ssh</a:t>
            </a:r>
            <a:endParaRPr lang="en-US" dirty="0"/>
          </a:p>
          <a:p>
            <a:r>
              <a:rPr lang="en-US" dirty="0" smtClean="0"/>
              <a:t>Store notes in </a:t>
            </a:r>
            <a:r>
              <a:rPr lang="en-US" dirty="0" smtClean="0">
                <a:latin typeface="Courier New"/>
                <a:cs typeface="Courier New"/>
              </a:rPr>
              <a:t>~/</a:t>
            </a:r>
            <a:r>
              <a:rPr lang="en-US" dirty="0" err="1" smtClean="0">
                <a:latin typeface="Courier New"/>
                <a:cs typeface="Courier New"/>
              </a:rPr>
              <a:t>server.txt</a:t>
            </a:r>
            <a:endParaRPr lang="en-US" dirty="0" smtClean="0">
              <a:latin typeface="Courier New"/>
              <a:cs typeface="Courier New"/>
            </a:endParaRPr>
          </a:p>
          <a:p>
            <a:r>
              <a:rPr lang="en-US" dirty="0" smtClean="0"/>
              <a:t>Move notes to the wiki</a:t>
            </a:r>
          </a:p>
          <a:p>
            <a:r>
              <a:rPr lang="en-US" dirty="0" smtClean="0"/>
              <a:t>Write some scripts (</a:t>
            </a:r>
            <a:r>
              <a:rPr lang="en-US" dirty="0" err="1" smtClean="0">
                <a:latin typeface="Courier New"/>
                <a:cs typeface="Courier New"/>
              </a:rPr>
              <a:t>setup.sh</a:t>
            </a:r>
            <a:r>
              <a:rPr lang="en-US" dirty="0" smtClean="0"/>
              <a:t>, </a:t>
            </a:r>
            <a:r>
              <a:rPr lang="en-US" dirty="0" err="1" smtClean="0">
                <a:latin typeface="Courier New"/>
                <a:cs typeface="Courier New"/>
              </a:rPr>
              <a:t>fixit.sh</a:t>
            </a:r>
            <a:r>
              <a:rPr lang="en-US" dirty="0" smtClean="0"/>
              <a:t>, etc.)</a:t>
            </a:r>
          </a:p>
          <a:p>
            <a:r>
              <a:rPr lang="en-US" dirty="0" smtClean="0"/>
              <a:t>Golden images and snapshots</a:t>
            </a:r>
          </a:p>
          <a:p>
            <a:r>
              <a:rPr lang="en-US" dirty="0" smtClean="0"/>
              <a:t>Remote execution via </a:t>
            </a:r>
            <a:r>
              <a:rPr lang="en-US" dirty="0" err="1" smtClean="0"/>
              <a:t>ssh</a:t>
            </a:r>
            <a:endParaRPr lang="en-US" dirty="0" smtClean="0"/>
          </a:p>
          <a:p>
            <a:r>
              <a:rPr lang="en-US" dirty="0" smtClean="0"/>
              <a:t>Policy-driven configuration management</a:t>
            </a:r>
            <a:endParaRPr lang="en-US" dirty="0"/>
          </a:p>
        </p:txBody>
      </p:sp>
    </p:spTree>
    <p:extLst>
      <p:ext uri="{BB962C8B-B14F-4D97-AF65-F5344CB8AC3E}">
        <p14:creationId xmlns:p14="http://schemas.microsoft.com/office/powerpoint/2010/main" val="6123269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What is Chef</a:t>
            </a:r>
            <a:endParaRPr lang="en-US" dirty="0"/>
          </a:p>
        </p:txBody>
      </p:sp>
      <p:sp>
        <p:nvSpPr>
          <p:cNvPr id="5" name="Text Placeholder 4"/>
          <p:cNvSpPr>
            <a:spLocks noGrp="1"/>
          </p:cNvSpPr>
          <p:nvPr>
            <p:ph type="body" sz="quarter" idx="10"/>
          </p:nvPr>
        </p:nvSpPr>
        <p:spPr/>
        <p:txBody>
          <a:bodyPr/>
          <a:lstStyle/>
          <a:p>
            <a:r>
              <a:rPr lang="en-US" dirty="0" smtClean="0"/>
              <a:t>Open source framework for managing complexity in your infrastructure through policy-driven automation code</a:t>
            </a:r>
          </a:p>
          <a:p>
            <a:r>
              <a:rPr lang="en-US" dirty="0" smtClean="0"/>
              <a:t>A community of professionals</a:t>
            </a:r>
          </a:p>
          <a:p>
            <a:r>
              <a:rPr lang="en-US" dirty="0" smtClean="0"/>
              <a:t>A company</a:t>
            </a:r>
            <a:endParaRPr lang="en-US" dirty="0"/>
          </a:p>
        </p:txBody>
      </p:sp>
    </p:spTree>
    <p:extLst>
      <p:ext uri="{BB962C8B-B14F-4D97-AF65-F5344CB8AC3E}">
        <p14:creationId xmlns:p14="http://schemas.microsoft.com/office/powerpoint/2010/main" val="3969804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Server – Policy &amp; State</a:t>
            </a:r>
            <a:endParaRPr lang="en-US" dirty="0"/>
          </a:p>
        </p:txBody>
      </p:sp>
      <p:pic>
        <p:nvPicPr>
          <p:cNvPr id="7" name="Picture Placeholder 6" descr="Figure_005_AP_001.eps"/>
          <p:cNvPicPr>
            <a:picLocks noGrp="1" noChangeAspect="1"/>
          </p:cNvPicPr>
          <p:nvPr>
            <p:ph type="pic" sz="quarter" idx="10"/>
          </p:nvPr>
        </p:nvPicPr>
        <p:blipFill rotWithShape="1">
          <a:blip r:embed="rId3" cstate="print">
            <a:extLst>
              <a:ext uri="{28A0092B-C50C-407E-A947-70E740481C1C}">
                <a14:useLocalDpi xmlns:a14="http://schemas.microsoft.com/office/drawing/2010/main"/>
              </a:ext>
            </a:extLst>
          </a:blip>
          <a:srcRect l="-52083" r="-52083"/>
          <a:stretch/>
        </p:blipFill>
        <p:spPr/>
      </p:pic>
      <p:sp>
        <p:nvSpPr>
          <p:cNvPr id="4" name="Text Placeholder 3"/>
          <p:cNvSpPr>
            <a:spLocks noGrp="1"/>
          </p:cNvSpPr>
          <p:nvPr>
            <p:ph sz="quarter" idx="11"/>
          </p:nvPr>
        </p:nvSpPr>
        <p:spPr/>
        <p:txBody>
          <a:bodyPr>
            <a:normAutofit/>
          </a:bodyPr>
          <a:lstStyle/>
          <a:p>
            <a:endParaRPr lang="en-US" dirty="0"/>
          </a:p>
        </p:txBody>
      </p:sp>
    </p:spTree>
    <p:extLst>
      <p:ext uri="{BB962C8B-B14F-4D97-AF65-F5344CB8AC3E}">
        <p14:creationId xmlns:p14="http://schemas.microsoft.com/office/powerpoint/2010/main" val="3175661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Desired Configuration</a:t>
            </a:r>
            <a:endParaRPr lang="en-US" dirty="0"/>
          </a:p>
        </p:txBody>
      </p:sp>
      <p:pic>
        <p:nvPicPr>
          <p:cNvPr id="5" name="Picture Placeholder 4"/>
          <p:cNvPicPr>
            <a:picLocks noGrp="1" noChangeAspect="1"/>
          </p:cNvPicPr>
          <p:nvPr>
            <p:ph type="pic" sz="quarter" idx="10"/>
          </p:nvPr>
        </p:nvPicPr>
        <p:blipFill>
          <a:blip r:embed="rId2"/>
          <a:srcRect t="-2535" b="-2535"/>
          <a:stretch>
            <a:fillRect/>
          </a:stretch>
        </p:blipFill>
        <p:spPr/>
      </p:pic>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1574605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Desired Configuration</a:t>
            </a:r>
          </a:p>
        </p:txBody>
      </p:sp>
      <p:pic>
        <p:nvPicPr>
          <p:cNvPr id="5" name="Picture Placeholder 4"/>
          <p:cNvPicPr>
            <a:picLocks noGrp="1" noChangeAspect="1"/>
          </p:cNvPicPr>
          <p:nvPr>
            <p:ph type="pic" sz="quarter" idx="10"/>
          </p:nvPr>
        </p:nvPicPr>
        <p:blipFill>
          <a:blip r:embed="rId2"/>
          <a:srcRect t="-753" b="-753"/>
          <a:stretch>
            <a:fillRect/>
          </a:stretch>
        </p:blipFill>
        <p:spPr/>
      </p:pic>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2270211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Desired Configuration</a:t>
            </a:r>
          </a:p>
        </p:txBody>
      </p:sp>
      <p:pic>
        <p:nvPicPr>
          <p:cNvPr id="5" name="Picture Placeholder 4"/>
          <p:cNvPicPr>
            <a:picLocks noGrp="1" noChangeAspect="1"/>
          </p:cNvPicPr>
          <p:nvPr>
            <p:ph type="pic" sz="quarter" idx="10"/>
          </p:nvPr>
        </p:nvPicPr>
        <p:blipFill>
          <a:blip r:embed="rId2"/>
          <a:srcRect t="-4964" b="-4964"/>
          <a:stretch>
            <a:fillRect/>
          </a:stretch>
        </p:blipFill>
        <p:spPr/>
      </p:pic>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1240294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Server – </a:t>
            </a:r>
            <a:r>
              <a:rPr lang="en-US" dirty="0" smtClean="0"/>
              <a:t>Desired </a:t>
            </a:r>
            <a:r>
              <a:rPr lang="en-US" smtClean="0"/>
              <a:t>&amp; Current State</a:t>
            </a:r>
            <a:endParaRPr lang="en-US" dirty="0"/>
          </a:p>
        </p:txBody>
      </p:sp>
      <p:pic>
        <p:nvPicPr>
          <p:cNvPr id="7" name="Picture Placeholder 6" descr="Figure_005_AP_001.eps"/>
          <p:cNvPicPr>
            <a:picLocks noGrp="1" noChangeAspect="1"/>
          </p:cNvPicPr>
          <p:nvPr>
            <p:ph type="pic" sz="quarter" idx="10"/>
          </p:nvPr>
        </p:nvPicPr>
        <p:blipFill rotWithShape="1">
          <a:blip r:embed="rId3" cstate="print">
            <a:extLst>
              <a:ext uri="{28A0092B-C50C-407E-A947-70E740481C1C}">
                <a14:useLocalDpi xmlns:a14="http://schemas.microsoft.com/office/drawing/2010/main"/>
              </a:ext>
            </a:extLst>
          </a:blip>
          <a:srcRect l="-52083" r="-52083"/>
          <a:stretch/>
        </p:blipFill>
        <p:spPr/>
      </p:pic>
      <p:sp>
        <p:nvSpPr>
          <p:cNvPr id="4" name="Text Placeholder 3"/>
          <p:cNvSpPr>
            <a:spLocks noGrp="1"/>
          </p:cNvSpPr>
          <p:nvPr>
            <p:ph sz="quarter" idx="11"/>
          </p:nvPr>
        </p:nvSpPr>
        <p:spPr/>
        <p:txBody>
          <a:bodyPr>
            <a:normAutofit/>
          </a:bodyPr>
          <a:lstStyle/>
          <a:p>
            <a:endParaRPr lang="en-US" dirty="0"/>
          </a:p>
        </p:txBody>
      </p:sp>
    </p:spTree>
    <p:extLst>
      <p:ext uri="{BB962C8B-B14F-4D97-AF65-F5344CB8AC3E}">
        <p14:creationId xmlns:p14="http://schemas.microsoft.com/office/powerpoint/2010/main" val="352376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 Proxy Configuration</a:t>
            </a:r>
            <a:endParaRPr lang="en-US" dirty="0"/>
          </a:p>
        </p:txBody>
      </p:sp>
      <p:pic>
        <p:nvPicPr>
          <p:cNvPr id="5" name="Picture Placeholder 4"/>
          <p:cNvPicPr>
            <a:picLocks noGrp="1" noChangeAspect="1"/>
          </p:cNvPicPr>
          <p:nvPr>
            <p:ph type="pic" sz="quarter" idx="10"/>
          </p:nvPr>
        </p:nvPicPr>
        <p:blipFill>
          <a:blip r:embed="rId2"/>
          <a:srcRect l="-11289" r="-11289"/>
          <a:stretch>
            <a:fillRect/>
          </a:stretch>
        </p:blipFill>
        <p:spPr/>
      </p:pic>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551607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 Proxy Configuration</a:t>
            </a:r>
          </a:p>
        </p:txBody>
      </p:sp>
      <p:sp>
        <p:nvSpPr>
          <p:cNvPr id="4" name="Content Placeholder 3"/>
          <p:cNvSpPr>
            <a:spLocks noGrp="1"/>
          </p:cNvSpPr>
          <p:nvPr>
            <p:ph sz="quarter" idx="11"/>
          </p:nvPr>
        </p:nvSpPr>
        <p:spPr/>
        <p:txBody>
          <a:bodyPr/>
          <a:lstStyle/>
          <a:p>
            <a:endParaRPr lang="en-US"/>
          </a:p>
        </p:txBody>
      </p:sp>
      <p:pic>
        <p:nvPicPr>
          <p:cNvPr id="7" name="Picture Placeholder 6"/>
          <p:cNvPicPr>
            <a:picLocks noGrp="1" noChangeAspect="1"/>
          </p:cNvPicPr>
          <p:nvPr>
            <p:ph type="pic" sz="quarter" idx="10"/>
          </p:nvPr>
        </p:nvPicPr>
        <p:blipFill>
          <a:blip r:embed="rId2"/>
          <a:srcRect t="-13393" b="-13393"/>
          <a:stretch>
            <a:fillRect/>
          </a:stretch>
        </p:blipFill>
        <p:spPr/>
      </p:pic>
    </p:spTree>
    <p:extLst>
      <p:ext uri="{BB962C8B-B14F-4D97-AF65-F5344CB8AC3E}">
        <p14:creationId xmlns:p14="http://schemas.microsoft.com/office/powerpoint/2010/main" val="1352691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 Proxy Configuration</a:t>
            </a:r>
          </a:p>
        </p:txBody>
      </p:sp>
      <p:pic>
        <p:nvPicPr>
          <p:cNvPr id="5" name="Picture Placeholder 4"/>
          <p:cNvPicPr>
            <a:picLocks noGrp="1" noChangeAspect="1"/>
          </p:cNvPicPr>
          <p:nvPr>
            <p:ph type="pic" sz="quarter" idx="10"/>
          </p:nvPr>
        </p:nvPicPr>
        <p:blipFill>
          <a:blip r:embed="rId2"/>
          <a:srcRect t="-13393" b="-13393"/>
          <a:stretch>
            <a:fillRect/>
          </a:stretch>
        </p:blipFill>
        <p:spPr/>
      </p:pic>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3807641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 Proxy Configuration</a:t>
            </a:r>
          </a:p>
        </p:txBody>
      </p:sp>
      <p:sp>
        <p:nvSpPr>
          <p:cNvPr id="4" name="Content Placeholder 3"/>
          <p:cNvSpPr>
            <a:spLocks noGrp="1"/>
          </p:cNvSpPr>
          <p:nvPr>
            <p:ph sz="quarter" idx="11"/>
          </p:nvPr>
        </p:nvSpPr>
        <p:spPr/>
        <p:txBody>
          <a:bodyPr/>
          <a:lstStyle/>
          <a:p>
            <a:endParaRPr lang="en-US"/>
          </a:p>
        </p:txBody>
      </p:sp>
      <p:pic>
        <p:nvPicPr>
          <p:cNvPr id="7" name="Picture Placeholder 6"/>
          <p:cNvPicPr>
            <a:picLocks noGrp="1" noChangeAspect="1"/>
          </p:cNvPicPr>
          <p:nvPr>
            <p:ph type="pic" sz="quarter" idx="10"/>
          </p:nvPr>
        </p:nvPicPr>
        <p:blipFill>
          <a:blip r:embed="rId2"/>
          <a:srcRect t="-13393" b="-13393"/>
          <a:stretch>
            <a:fillRect/>
          </a:stretch>
        </p:blipFill>
        <p:spPr/>
      </p:pic>
    </p:spTree>
    <p:extLst>
      <p:ext uri="{BB962C8B-B14F-4D97-AF65-F5344CB8AC3E}">
        <p14:creationId xmlns:p14="http://schemas.microsoft.com/office/powerpoint/2010/main" val="895920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pic>
        <p:nvPicPr>
          <p:cNvPr id="6" name="Picture Placeholder 5" descr="Chef | IT automation for speed and awesomeness | Chef.jpg"/>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2968" r="-22968"/>
          <a:stretch>
            <a:fillRect/>
          </a:stretch>
        </p:blipFill>
        <p:spPr/>
      </p:pic>
      <p:sp>
        <p:nvSpPr>
          <p:cNvPr id="5" name="Content Placeholder 4"/>
          <p:cNvSpPr>
            <a:spLocks noGrp="1"/>
          </p:cNvSpPr>
          <p:nvPr>
            <p:ph sz="quarter" idx="11"/>
          </p:nvPr>
        </p:nvSpPr>
        <p:spPr/>
        <p:txBody>
          <a:bodyPr/>
          <a:lstStyle/>
          <a:p>
            <a:r>
              <a:rPr lang="en-US" dirty="0"/>
              <a:t>https://</a:t>
            </a:r>
            <a:r>
              <a:rPr lang="en-US" dirty="0" err="1" smtClean="0"/>
              <a:t>www.chef.io</a:t>
            </a:r>
            <a:r>
              <a:rPr lang="en-US" dirty="0" smtClean="0"/>
              <a:t>/</a:t>
            </a:r>
            <a:r>
              <a:rPr lang="en-US" dirty="0"/>
              <a:t>chef/</a:t>
            </a:r>
          </a:p>
        </p:txBody>
      </p:sp>
    </p:spTree>
    <p:extLst>
      <p:ext uri="{BB962C8B-B14F-4D97-AF65-F5344CB8AC3E}">
        <p14:creationId xmlns:p14="http://schemas.microsoft.com/office/powerpoint/2010/main" val="4268897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 Proxy Configuration</a:t>
            </a:r>
          </a:p>
        </p:txBody>
      </p:sp>
      <p:pic>
        <p:nvPicPr>
          <p:cNvPr id="5" name="Picture Placeholder 4"/>
          <p:cNvPicPr>
            <a:picLocks noGrp="1" noChangeAspect="1"/>
          </p:cNvPicPr>
          <p:nvPr>
            <p:ph type="pic" sz="quarter" idx="10"/>
          </p:nvPr>
        </p:nvPicPr>
        <p:blipFill>
          <a:blip r:embed="rId2"/>
          <a:srcRect t="-13257" b="-13257"/>
          <a:stretch>
            <a:fillRect/>
          </a:stretch>
        </p:blipFill>
        <p:spPr/>
      </p:pic>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4113692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 Proxy Configuration</a:t>
            </a:r>
          </a:p>
        </p:txBody>
      </p:sp>
      <p:sp>
        <p:nvSpPr>
          <p:cNvPr id="4" name="Content Placeholder 3"/>
          <p:cNvSpPr>
            <a:spLocks noGrp="1"/>
          </p:cNvSpPr>
          <p:nvPr>
            <p:ph sz="quarter" idx="11"/>
          </p:nvPr>
        </p:nvSpPr>
        <p:spPr/>
        <p:txBody>
          <a:bodyPr/>
          <a:lstStyle/>
          <a:p>
            <a:endParaRPr lang="en-US"/>
          </a:p>
        </p:txBody>
      </p:sp>
      <p:pic>
        <p:nvPicPr>
          <p:cNvPr id="7" name="Picture Placeholder 6"/>
          <p:cNvPicPr>
            <a:picLocks noGrp="1" noChangeAspect="1"/>
          </p:cNvPicPr>
          <p:nvPr>
            <p:ph type="pic" sz="quarter" idx="10"/>
          </p:nvPr>
        </p:nvPicPr>
        <p:blipFill>
          <a:blip r:embed="rId2"/>
          <a:srcRect t="-13257" b="-13257"/>
          <a:stretch>
            <a:fillRect/>
          </a:stretch>
        </p:blipFill>
        <p:spPr/>
      </p:pic>
    </p:spTree>
    <p:extLst>
      <p:ext uri="{BB962C8B-B14F-4D97-AF65-F5344CB8AC3E}">
        <p14:creationId xmlns:p14="http://schemas.microsoft.com/office/powerpoint/2010/main" val="240219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 Proxy Configuration</a:t>
            </a:r>
          </a:p>
        </p:txBody>
      </p:sp>
      <p:sp>
        <p:nvSpPr>
          <p:cNvPr id="4" name="Content Placeholder 3"/>
          <p:cNvSpPr>
            <a:spLocks noGrp="1"/>
          </p:cNvSpPr>
          <p:nvPr>
            <p:ph sz="quarter" idx="11"/>
          </p:nvPr>
        </p:nvSpPr>
        <p:spPr/>
        <p:txBody>
          <a:bodyPr/>
          <a:lstStyle/>
          <a:p>
            <a:endParaRPr lang="en-US"/>
          </a:p>
        </p:txBody>
      </p:sp>
      <p:pic>
        <p:nvPicPr>
          <p:cNvPr id="7" name="Picture Placeholder 6"/>
          <p:cNvPicPr>
            <a:picLocks noGrp="1" noChangeAspect="1"/>
          </p:cNvPicPr>
          <p:nvPr>
            <p:ph type="pic" sz="quarter" idx="10"/>
          </p:nvPr>
        </p:nvPicPr>
        <p:blipFill>
          <a:blip r:embed="rId2"/>
          <a:srcRect t="-13257" b="-13257"/>
          <a:stretch>
            <a:fillRect/>
          </a:stretch>
        </p:blipFill>
        <p:spPr/>
      </p:pic>
    </p:spTree>
    <p:extLst>
      <p:ext uri="{BB962C8B-B14F-4D97-AF65-F5344CB8AC3E}">
        <p14:creationId xmlns:p14="http://schemas.microsoft.com/office/powerpoint/2010/main" val="3558539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 Proxy Configuration</a:t>
            </a:r>
          </a:p>
        </p:txBody>
      </p:sp>
      <p:pic>
        <p:nvPicPr>
          <p:cNvPr id="5" name="Picture Placeholder 4"/>
          <p:cNvPicPr>
            <a:picLocks noGrp="1" noChangeAspect="1"/>
          </p:cNvPicPr>
          <p:nvPr>
            <p:ph type="pic" sz="quarter" idx="10"/>
          </p:nvPr>
        </p:nvPicPr>
        <p:blipFill>
          <a:blip r:embed="rId2"/>
          <a:srcRect t="-28965" b="-28965"/>
          <a:stretch>
            <a:fillRect/>
          </a:stretch>
        </p:blipFill>
        <p:spPr/>
      </p:pic>
      <p:sp>
        <p:nvSpPr>
          <p:cNvPr id="4" name="Content Placeholder 3"/>
          <p:cNvSpPr>
            <a:spLocks noGrp="1"/>
          </p:cNvSpPr>
          <p:nvPr>
            <p:ph sz="quarter" idx="11"/>
          </p:nvPr>
        </p:nvSpPr>
        <p:spPr/>
        <p:txBody>
          <a:bodyPr/>
          <a:lstStyle/>
          <a:p>
            <a:endParaRPr lang="en-US"/>
          </a:p>
        </p:txBody>
      </p:sp>
    </p:spTree>
    <p:extLst>
      <p:ext uri="{BB962C8B-B14F-4D97-AF65-F5344CB8AC3E}">
        <p14:creationId xmlns:p14="http://schemas.microsoft.com/office/powerpoint/2010/main" val="2036227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Building your policy</a:t>
            </a:r>
            <a:endParaRPr lang="en-US" dirty="0"/>
          </a:p>
        </p:txBody>
      </p:sp>
      <p:sp>
        <p:nvSpPr>
          <p:cNvPr id="6" name="Subtitle 5"/>
          <p:cNvSpPr>
            <a:spLocks noGrp="1"/>
          </p:cNvSpPr>
          <p:nvPr>
            <p:ph type="subTitle" idx="1"/>
          </p:nvPr>
        </p:nvSpPr>
        <p:spPr/>
        <p:txBody>
          <a:bodyPr/>
          <a:lstStyle/>
          <a:p>
            <a:r>
              <a:rPr lang="en-US" dirty="0" smtClean="0"/>
              <a:t>Resources and Recipes</a:t>
            </a:r>
            <a:endParaRPr lang="en-US" dirty="0"/>
          </a:p>
        </p:txBody>
      </p:sp>
    </p:spTree>
    <p:extLst>
      <p:ext uri="{BB962C8B-B14F-4D97-AF65-F5344CB8AC3E}">
        <p14:creationId xmlns:p14="http://schemas.microsoft.com/office/powerpoint/2010/main" val="1328672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Resources</a:t>
            </a:r>
            <a:endParaRPr lang="en-US" dirty="0"/>
          </a:p>
        </p:txBody>
      </p:sp>
      <p:sp>
        <p:nvSpPr>
          <p:cNvPr id="5" name="Text Placeholder 4"/>
          <p:cNvSpPr>
            <a:spLocks noGrp="1"/>
          </p:cNvSpPr>
          <p:nvPr>
            <p:ph type="body" sz="quarter" idx="10"/>
          </p:nvPr>
        </p:nvSpPr>
        <p:spPr/>
        <p:txBody>
          <a:bodyPr/>
          <a:lstStyle/>
          <a:p>
            <a:r>
              <a:rPr lang="en-US" dirty="0" smtClean="0"/>
              <a:t>Piece of the system and its desired state</a:t>
            </a:r>
          </a:p>
          <a:p>
            <a:endParaRPr lang="en-US" dirty="0" smtClean="0"/>
          </a:p>
          <a:p>
            <a:pPr marL="0" indent="0">
              <a:buNone/>
            </a:pPr>
            <a:endParaRPr lang="en-US" dirty="0"/>
          </a:p>
        </p:txBody>
      </p:sp>
    </p:spTree>
    <p:extLst>
      <p:ext uri="{BB962C8B-B14F-4D97-AF65-F5344CB8AC3E}">
        <p14:creationId xmlns:p14="http://schemas.microsoft.com/office/powerpoint/2010/main" val="4150747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Package</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Package that should be installed</a:t>
            </a:r>
            <a:endParaRPr lang="en-US" dirty="0"/>
          </a:p>
        </p:txBody>
      </p:sp>
      <p:sp>
        <p:nvSpPr>
          <p:cNvPr id="4" name="Content Placeholder 3"/>
          <p:cNvSpPr>
            <a:spLocks noGrp="1"/>
          </p:cNvSpPr>
          <p:nvPr>
            <p:ph sz="quarter" idx="11"/>
          </p:nvPr>
        </p:nvSpPr>
        <p:spPr/>
        <p:txBody>
          <a:bodyPr>
            <a:normAutofit/>
          </a:bodyPr>
          <a:lstStyle/>
          <a:p>
            <a:r>
              <a:rPr lang="en-US" sz="2700" dirty="0">
                <a:solidFill>
                  <a:srgbClr val="000000"/>
                </a:solidFill>
              </a:rPr>
              <a:t>package </a:t>
            </a:r>
            <a:r>
              <a:rPr lang="en-US" sz="2700" dirty="0">
                <a:solidFill>
                  <a:srgbClr val="4E9A06"/>
                </a:solidFill>
              </a:rPr>
              <a:t>"</a:t>
            </a:r>
            <a:r>
              <a:rPr lang="en-US" sz="2700" dirty="0" err="1">
                <a:solidFill>
                  <a:srgbClr val="4E9A06"/>
                </a:solidFill>
              </a:rPr>
              <a:t>mysql</a:t>
            </a:r>
            <a:r>
              <a:rPr lang="en-US" sz="2700" dirty="0">
                <a:solidFill>
                  <a:srgbClr val="4E9A06"/>
                </a:solidFill>
              </a:rPr>
              <a:t>-server" </a:t>
            </a:r>
            <a:r>
              <a:rPr lang="en-US" sz="2700" b="1" dirty="0">
                <a:solidFill>
                  <a:srgbClr val="204A87"/>
                </a:solidFill>
              </a:rPr>
              <a:t>do</a:t>
            </a:r>
          </a:p>
          <a:p>
            <a:r>
              <a:rPr lang="en-US" sz="2700" dirty="0"/>
              <a:t>  </a:t>
            </a:r>
            <a:r>
              <a:rPr lang="en-US" sz="2700" dirty="0">
                <a:solidFill>
                  <a:srgbClr val="000000"/>
                </a:solidFill>
              </a:rPr>
              <a:t>action </a:t>
            </a:r>
            <a:r>
              <a:rPr lang="en-US" sz="2700" dirty="0">
                <a:solidFill>
                  <a:srgbClr val="4E9A06"/>
                </a:solidFill>
              </a:rPr>
              <a:t>:install</a:t>
            </a:r>
          </a:p>
          <a:p>
            <a:r>
              <a:rPr lang="en-US" sz="2700" b="1" dirty="0">
                <a:solidFill>
                  <a:srgbClr val="204A87"/>
                </a:solidFill>
              </a:rPr>
              <a:t>end</a:t>
            </a:r>
          </a:p>
          <a:p>
            <a:r>
              <a:rPr lang="en-US" sz="2700" dirty="0"/>
              <a:t>  </a:t>
            </a:r>
          </a:p>
          <a:p>
            <a:endParaRPr lang="en-US" sz="2700" dirty="0"/>
          </a:p>
        </p:txBody>
      </p:sp>
    </p:spTree>
    <p:extLst>
      <p:ext uri="{BB962C8B-B14F-4D97-AF65-F5344CB8AC3E}">
        <p14:creationId xmlns:p14="http://schemas.microsoft.com/office/powerpoint/2010/main" val="183806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Service</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Service that should be running and restarted on reboot</a:t>
            </a:r>
            <a:endParaRPr lang="en-US" dirty="0"/>
          </a:p>
        </p:txBody>
      </p:sp>
      <p:sp>
        <p:nvSpPr>
          <p:cNvPr id="4" name="Content Placeholder 3"/>
          <p:cNvSpPr>
            <a:spLocks noGrp="1"/>
          </p:cNvSpPr>
          <p:nvPr>
            <p:ph sz="quarter" idx="11"/>
          </p:nvPr>
        </p:nvSpPr>
        <p:spPr/>
        <p:txBody>
          <a:bodyPr>
            <a:normAutofit/>
          </a:bodyPr>
          <a:lstStyle/>
          <a:p>
            <a:r>
              <a:rPr lang="en-US" sz="2400" dirty="0">
                <a:solidFill>
                  <a:srgbClr val="000000"/>
                </a:solidFill>
              </a:rPr>
              <a:t>service </a:t>
            </a:r>
            <a:r>
              <a:rPr lang="en-US" sz="2400" dirty="0">
                <a:solidFill>
                  <a:srgbClr val="4E9A06"/>
                </a:solidFill>
              </a:rPr>
              <a:t>"</a:t>
            </a:r>
            <a:r>
              <a:rPr lang="en-US" sz="2400" dirty="0" err="1">
                <a:solidFill>
                  <a:srgbClr val="4E9A06"/>
                </a:solidFill>
              </a:rPr>
              <a:t>iptables</a:t>
            </a:r>
            <a:r>
              <a:rPr lang="en-US" sz="2400" dirty="0">
                <a:solidFill>
                  <a:srgbClr val="4E9A06"/>
                </a:solidFill>
              </a:rPr>
              <a:t>" </a:t>
            </a:r>
            <a:r>
              <a:rPr lang="en-US" sz="2400" b="1" dirty="0">
                <a:solidFill>
                  <a:srgbClr val="204A87"/>
                </a:solidFill>
              </a:rPr>
              <a:t>do</a:t>
            </a:r>
          </a:p>
          <a:p>
            <a:r>
              <a:rPr lang="en-US" sz="2400" dirty="0"/>
              <a:t>  </a:t>
            </a:r>
            <a:r>
              <a:rPr lang="en-US" sz="2400" dirty="0">
                <a:solidFill>
                  <a:srgbClr val="000000"/>
                </a:solidFill>
              </a:rPr>
              <a:t>action </a:t>
            </a:r>
            <a:r>
              <a:rPr lang="en-US" sz="2400" b="1" dirty="0">
                <a:solidFill>
                  <a:srgbClr val="CE5C00"/>
                </a:solidFill>
              </a:rPr>
              <a:t>[ </a:t>
            </a:r>
            <a:r>
              <a:rPr lang="en-US" sz="2400" b="1" dirty="0">
                <a:solidFill>
                  <a:srgbClr val="4E9A06"/>
                </a:solidFill>
              </a:rPr>
              <a:t>:start</a:t>
            </a:r>
            <a:r>
              <a:rPr lang="en-US" sz="2400" b="1" dirty="0">
                <a:solidFill>
                  <a:srgbClr val="000000"/>
                </a:solidFill>
              </a:rPr>
              <a:t>, </a:t>
            </a:r>
            <a:r>
              <a:rPr lang="en-US" sz="2400" b="1" dirty="0">
                <a:solidFill>
                  <a:srgbClr val="4E9A06"/>
                </a:solidFill>
              </a:rPr>
              <a:t>:enable </a:t>
            </a:r>
            <a:r>
              <a:rPr lang="en-US" sz="2400" b="1" dirty="0">
                <a:solidFill>
                  <a:srgbClr val="CE5C00"/>
                </a:solidFill>
              </a:rPr>
              <a:t>]</a:t>
            </a:r>
          </a:p>
          <a:p>
            <a:r>
              <a:rPr lang="en-US" sz="2400" b="1" dirty="0" smtClean="0">
                <a:solidFill>
                  <a:srgbClr val="204A87"/>
                </a:solidFill>
              </a:rPr>
              <a:t>end</a:t>
            </a:r>
            <a:endParaRPr lang="en-US" sz="2400" b="1" dirty="0">
              <a:solidFill>
                <a:srgbClr val="204A87"/>
              </a:solidFill>
            </a:endParaRPr>
          </a:p>
        </p:txBody>
      </p:sp>
    </p:spTree>
    <p:extLst>
      <p:ext uri="{BB962C8B-B14F-4D97-AF65-F5344CB8AC3E}">
        <p14:creationId xmlns:p14="http://schemas.microsoft.com/office/powerpoint/2010/main" val="1516189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Service</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File that should be generated</a:t>
            </a:r>
            <a:endParaRPr lang="en-US" dirty="0"/>
          </a:p>
        </p:txBody>
      </p:sp>
      <p:sp>
        <p:nvSpPr>
          <p:cNvPr id="4" name="Content Placeholder 3"/>
          <p:cNvSpPr>
            <a:spLocks noGrp="1"/>
          </p:cNvSpPr>
          <p:nvPr>
            <p:ph sz="quarter" idx="11"/>
          </p:nvPr>
        </p:nvSpPr>
        <p:spPr/>
        <p:txBody>
          <a:bodyPr>
            <a:normAutofit/>
          </a:bodyPr>
          <a:lstStyle/>
          <a:p>
            <a:r>
              <a:rPr lang="en-US" sz="1800" dirty="0">
                <a:solidFill>
                  <a:srgbClr val="000000"/>
                </a:solidFill>
              </a:rPr>
              <a:t>file </a:t>
            </a:r>
            <a:r>
              <a:rPr lang="en-US" sz="1800" dirty="0">
                <a:solidFill>
                  <a:srgbClr val="4E9A06"/>
                </a:solidFill>
              </a:rPr>
              <a:t>"/</a:t>
            </a:r>
            <a:r>
              <a:rPr lang="en-US" sz="1800" dirty="0" err="1">
                <a:solidFill>
                  <a:srgbClr val="4E9A06"/>
                </a:solidFill>
              </a:rPr>
              <a:t>etc</a:t>
            </a:r>
            <a:r>
              <a:rPr lang="en-US" sz="1800" dirty="0">
                <a:solidFill>
                  <a:srgbClr val="4E9A06"/>
                </a:solidFill>
              </a:rPr>
              <a:t>/</a:t>
            </a:r>
            <a:r>
              <a:rPr lang="en-US" sz="1800" dirty="0" err="1">
                <a:solidFill>
                  <a:srgbClr val="4E9A06"/>
                </a:solidFill>
              </a:rPr>
              <a:t>motd</a:t>
            </a:r>
            <a:r>
              <a:rPr lang="en-US" sz="1800" dirty="0">
                <a:solidFill>
                  <a:srgbClr val="4E9A06"/>
                </a:solidFill>
              </a:rPr>
              <a:t>" </a:t>
            </a:r>
            <a:r>
              <a:rPr lang="en-US" sz="1800" b="1" dirty="0">
                <a:solidFill>
                  <a:srgbClr val="204A87"/>
                </a:solidFill>
              </a:rPr>
              <a:t>do</a:t>
            </a:r>
          </a:p>
          <a:p>
            <a:r>
              <a:rPr lang="en-US" sz="1800" dirty="0"/>
              <a:t>  </a:t>
            </a:r>
            <a:r>
              <a:rPr lang="en-US" sz="1800" dirty="0">
                <a:solidFill>
                  <a:srgbClr val="000000"/>
                </a:solidFill>
              </a:rPr>
              <a:t>content </a:t>
            </a:r>
            <a:r>
              <a:rPr lang="en-US" sz="1800" dirty="0">
                <a:solidFill>
                  <a:srgbClr val="4E9A06"/>
                </a:solidFill>
              </a:rPr>
              <a:t>"Property of Chef </a:t>
            </a:r>
            <a:r>
              <a:rPr lang="en-US" sz="1800" dirty="0" smtClean="0">
                <a:solidFill>
                  <a:srgbClr val="4E9A06"/>
                </a:solidFill>
              </a:rPr>
              <a:t>Software"</a:t>
            </a:r>
            <a:endParaRPr lang="en-US" sz="1800" dirty="0">
              <a:solidFill>
                <a:srgbClr val="4E9A06"/>
              </a:solidFill>
            </a:endParaRPr>
          </a:p>
          <a:p>
            <a:r>
              <a:rPr lang="en-US" sz="1800" b="1" dirty="0">
                <a:solidFill>
                  <a:srgbClr val="204A87"/>
                </a:solidFill>
              </a:rPr>
              <a:t>end</a:t>
            </a:r>
          </a:p>
        </p:txBody>
      </p:sp>
    </p:spTree>
    <p:extLst>
      <p:ext uri="{BB962C8B-B14F-4D97-AF65-F5344CB8AC3E}">
        <p14:creationId xmlns:p14="http://schemas.microsoft.com/office/powerpoint/2010/main" val="4094371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a:t>
            </a:r>
            <a:r>
              <a:rPr lang="en-US" dirty="0" err="1" smtClean="0"/>
              <a:t>Cron</a:t>
            </a:r>
            <a:endParaRPr lang="en-US" dirty="0"/>
          </a:p>
        </p:txBody>
      </p:sp>
      <p:sp>
        <p:nvSpPr>
          <p:cNvPr id="3" name="Text Placeholder 2"/>
          <p:cNvSpPr>
            <a:spLocks noGrp="1"/>
          </p:cNvSpPr>
          <p:nvPr>
            <p:ph type="body" sz="quarter" idx="10"/>
          </p:nvPr>
        </p:nvSpPr>
        <p:spPr/>
        <p:txBody>
          <a:bodyPr/>
          <a:lstStyle/>
          <a:p>
            <a:pPr marL="0" indent="0">
              <a:buNone/>
            </a:pPr>
            <a:r>
              <a:rPr lang="en-US" dirty="0" err="1"/>
              <a:t>Cron</a:t>
            </a:r>
            <a:r>
              <a:rPr lang="en-US" dirty="0"/>
              <a:t> job that should be configured</a:t>
            </a:r>
          </a:p>
        </p:txBody>
      </p:sp>
      <p:sp>
        <p:nvSpPr>
          <p:cNvPr id="4" name="Content Placeholder 3"/>
          <p:cNvSpPr>
            <a:spLocks noGrp="1"/>
          </p:cNvSpPr>
          <p:nvPr>
            <p:ph sz="quarter" idx="11"/>
          </p:nvPr>
        </p:nvSpPr>
        <p:spPr/>
        <p:txBody>
          <a:bodyPr>
            <a:normAutofit/>
          </a:bodyPr>
          <a:lstStyle/>
          <a:p>
            <a:r>
              <a:rPr lang="en-US" sz="2100" dirty="0" err="1">
                <a:solidFill>
                  <a:srgbClr val="000000"/>
                </a:solidFill>
              </a:rPr>
              <a:t>cron</a:t>
            </a:r>
            <a:r>
              <a:rPr lang="en-US" sz="2100" dirty="0">
                <a:solidFill>
                  <a:srgbClr val="000000"/>
                </a:solidFill>
              </a:rPr>
              <a:t> </a:t>
            </a:r>
            <a:r>
              <a:rPr lang="en-US" sz="2100" dirty="0">
                <a:solidFill>
                  <a:srgbClr val="4E9A06"/>
                </a:solidFill>
              </a:rPr>
              <a:t>"restart webserver" </a:t>
            </a:r>
            <a:r>
              <a:rPr lang="en-US" sz="2100" b="1" dirty="0">
                <a:solidFill>
                  <a:srgbClr val="204A87"/>
                </a:solidFill>
              </a:rPr>
              <a:t>do</a:t>
            </a:r>
          </a:p>
          <a:p>
            <a:r>
              <a:rPr lang="en-US" sz="2100" dirty="0"/>
              <a:t>  </a:t>
            </a:r>
            <a:r>
              <a:rPr lang="en-US" sz="2100" dirty="0">
                <a:solidFill>
                  <a:srgbClr val="000000"/>
                </a:solidFill>
              </a:rPr>
              <a:t>hour </a:t>
            </a:r>
            <a:r>
              <a:rPr lang="en-US" sz="2100" dirty="0">
                <a:solidFill>
                  <a:srgbClr val="4E9A06"/>
                </a:solidFill>
              </a:rPr>
              <a:t>'2'</a:t>
            </a:r>
          </a:p>
          <a:p>
            <a:r>
              <a:rPr lang="tr-TR" sz="2100" dirty="0"/>
              <a:t>  </a:t>
            </a:r>
            <a:r>
              <a:rPr lang="tr-TR" sz="2100" dirty="0" err="1">
                <a:solidFill>
                  <a:srgbClr val="000000"/>
                </a:solidFill>
              </a:rPr>
              <a:t>minute</a:t>
            </a:r>
            <a:r>
              <a:rPr lang="tr-TR" sz="2100" dirty="0">
                <a:solidFill>
                  <a:srgbClr val="000000"/>
                </a:solidFill>
              </a:rPr>
              <a:t> </a:t>
            </a:r>
            <a:r>
              <a:rPr lang="tr-TR" sz="2100" dirty="0">
                <a:solidFill>
                  <a:srgbClr val="4E9A06"/>
                </a:solidFill>
              </a:rPr>
              <a:t>'0'</a:t>
            </a:r>
          </a:p>
          <a:p>
            <a:r>
              <a:rPr lang="tr-TR" sz="2100" dirty="0"/>
              <a:t>  </a:t>
            </a:r>
            <a:r>
              <a:rPr lang="tr-TR" sz="2100" dirty="0" err="1">
                <a:solidFill>
                  <a:srgbClr val="000000"/>
                </a:solidFill>
              </a:rPr>
              <a:t>command</a:t>
            </a:r>
            <a:r>
              <a:rPr lang="tr-TR" sz="2100" dirty="0">
                <a:solidFill>
                  <a:srgbClr val="000000"/>
                </a:solidFill>
              </a:rPr>
              <a:t> </a:t>
            </a:r>
            <a:r>
              <a:rPr lang="tr-TR" sz="2100" dirty="0">
                <a:solidFill>
                  <a:srgbClr val="4E9A06"/>
                </a:solidFill>
              </a:rPr>
              <a:t>'service </a:t>
            </a:r>
            <a:r>
              <a:rPr lang="tr-TR" sz="2100" dirty="0" err="1">
                <a:solidFill>
                  <a:srgbClr val="4E9A06"/>
                </a:solidFill>
              </a:rPr>
              <a:t>httpd</a:t>
            </a:r>
            <a:r>
              <a:rPr lang="tr-TR" sz="2100" dirty="0">
                <a:solidFill>
                  <a:srgbClr val="4E9A06"/>
                </a:solidFill>
              </a:rPr>
              <a:t> </a:t>
            </a:r>
            <a:r>
              <a:rPr lang="tr-TR" sz="2100" dirty="0" err="1">
                <a:solidFill>
                  <a:srgbClr val="4E9A06"/>
                </a:solidFill>
              </a:rPr>
              <a:t>restart</a:t>
            </a:r>
            <a:r>
              <a:rPr lang="tr-TR" sz="2100" dirty="0">
                <a:solidFill>
                  <a:srgbClr val="4E9A06"/>
                </a:solidFill>
              </a:rPr>
              <a:t>'</a:t>
            </a:r>
          </a:p>
          <a:p>
            <a:r>
              <a:rPr lang="tr-TR" sz="2100" b="1" dirty="0" err="1">
                <a:solidFill>
                  <a:srgbClr val="204A87"/>
                </a:solidFill>
              </a:rPr>
              <a:t>end</a:t>
            </a:r>
            <a:endParaRPr lang="tr-TR" sz="2100" b="1" dirty="0">
              <a:solidFill>
                <a:srgbClr val="204A87"/>
              </a:solidFill>
            </a:endParaRPr>
          </a:p>
        </p:txBody>
      </p:sp>
    </p:spTree>
    <p:extLst>
      <p:ext uri="{BB962C8B-B14F-4D97-AF65-F5344CB8AC3E}">
        <p14:creationId xmlns:p14="http://schemas.microsoft.com/office/powerpoint/2010/main" val="2728809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Automation Platform</a:t>
            </a:r>
            <a:endParaRPr lang="en-US" dirty="0"/>
          </a:p>
        </p:txBody>
      </p:sp>
      <p:sp>
        <p:nvSpPr>
          <p:cNvPr id="5" name="Text Placeholder 4"/>
          <p:cNvSpPr>
            <a:spLocks noGrp="1"/>
          </p:cNvSpPr>
          <p:nvPr>
            <p:ph type="body" sz="quarter" idx="10"/>
          </p:nvPr>
        </p:nvSpPr>
        <p:spPr/>
        <p:txBody>
          <a:bodyPr>
            <a:normAutofit fontScale="92500" lnSpcReduction="10000"/>
          </a:bodyPr>
          <a:lstStyle/>
          <a:p>
            <a:r>
              <a:rPr lang="en-US" dirty="0" smtClean="0"/>
              <a:t>Creates a dependable view of your entire network’s state.</a:t>
            </a:r>
          </a:p>
          <a:p>
            <a:r>
              <a:rPr lang="en-US" dirty="0" smtClean="0"/>
              <a:t>Can handle complex dependencies among the nodes of your network.</a:t>
            </a:r>
          </a:p>
          <a:p>
            <a:r>
              <a:rPr lang="en-US" dirty="0" smtClean="0"/>
              <a:t>Is fault tolerant.</a:t>
            </a:r>
          </a:p>
          <a:p>
            <a:r>
              <a:rPr lang="en-US" dirty="0" smtClean="0"/>
              <a:t>Is secure.</a:t>
            </a:r>
          </a:p>
          <a:p>
            <a:r>
              <a:rPr lang="en-US" dirty="0" smtClean="0"/>
              <a:t>Can handle multiple platforms</a:t>
            </a:r>
          </a:p>
          <a:p>
            <a:r>
              <a:rPr lang="en-US" dirty="0" smtClean="0"/>
              <a:t>Can manage cloud resources</a:t>
            </a:r>
          </a:p>
          <a:p>
            <a:r>
              <a:rPr lang="en-US" dirty="0" smtClean="0"/>
              <a:t>Provides a foundation for innovation</a:t>
            </a:r>
          </a:p>
        </p:txBody>
      </p:sp>
    </p:spTree>
    <p:extLst>
      <p:ext uri="{BB962C8B-B14F-4D97-AF65-F5344CB8AC3E}">
        <p14:creationId xmlns:p14="http://schemas.microsoft.com/office/powerpoint/2010/main" val="1338909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User</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User that should be managed</a:t>
            </a:r>
            <a:endParaRPr lang="en-US" dirty="0"/>
          </a:p>
        </p:txBody>
      </p:sp>
      <p:sp>
        <p:nvSpPr>
          <p:cNvPr id="4" name="Content Placeholder 3"/>
          <p:cNvSpPr>
            <a:spLocks noGrp="1"/>
          </p:cNvSpPr>
          <p:nvPr>
            <p:ph sz="quarter" idx="11"/>
          </p:nvPr>
        </p:nvSpPr>
        <p:spPr/>
        <p:txBody>
          <a:bodyPr>
            <a:normAutofit/>
          </a:bodyPr>
          <a:lstStyle/>
          <a:p>
            <a:r>
              <a:rPr lang="en-US" sz="1600" dirty="0">
                <a:solidFill>
                  <a:srgbClr val="000000"/>
                </a:solidFill>
              </a:rPr>
              <a:t>user </a:t>
            </a:r>
            <a:r>
              <a:rPr lang="en-US" sz="1600" dirty="0">
                <a:solidFill>
                  <a:srgbClr val="4E9A06"/>
                </a:solidFill>
              </a:rPr>
              <a:t>"</a:t>
            </a:r>
            <a:r>
              <a:rPr lang="en-US" sz="1600" dirty="0" err="1">
                <a:solidFill>
                  <a:srgbClr val="4E9A06"/>
                </a:solidFill>
              </a:rPr>
              <a:t>nginx</a:t>
            </a:r>
            <a:r>
              <a:rPr lang="en-US" sz="1600" dirty="0">
                <a:solidFill>
                  <a:srgbClr val="4E9A06"/>
                </a:solidFill>
              </a:rPr>
              <a:t>" </a:t>
            </a:r>
            <a:r>
              <a:rPr lang="en-US" sz="1600" b="1" dirty="0">
                <a:solidFill>
                  <a:srgbClr val="204A87"/>
                </a:solidFill>
              </a:rPr>
              <a:t>do</a:t>
            </a:r>
          </a:p>
          <a:p>
            <a:r>
              <a:rPr lang="en-US" sz="1600" dirty="0"/>
              <a:t>  </a:t>
            </a:r>
            <a:r>
              <a:rPr lang="en-US" sz="1600" dirty="0">
                <a:solidFill>
                  <a:srgbClr val="000000"/>
                </a:solidFill>
              </a:rPr>
              <a:t>comment </a:t>
            </a:r>
            <a:r>
              <a:rPr lang="en-US" sz="1600" dirty="0">
                <a:solidFill>
                  <a:srgbClr val="4E9A06"/>
                </a:solidFill>
              </a:rPr>
              <a:t>"</a:t>
            </a:r>
            <a:r>
              <a:rPr lang="en-US" sz="1600" dirty="0" err="1">
                <a:solidFill>
                  <a:srgbClr val="4E9A06"/>
                </a:solidFill>
              </a:rPr>
              <a:t>Nginx</a:t>
            </a:r>
            <a:r>
              <a:rPr lang="en-US" sz="1600" dirty="0">
                <a:solidFill>
                  <a:srgbClr val="4E9A06"/>
                </a:solidFill>
              </a:rPr>
              <a:t> user &lt;</a:t>
            </a:r>
            <a:r>
              <a:rPr lang="en-US" sz="1600" dirty="0" err="1">
                <a:solidFill>
                  <a:srgbClr val="4E9A06"/>
                </a:solidFill>
              </a:rPr>
              <a:t>nginx@example.com</a:t>
            </a:r>
            <a:r>
              <a:rPr lang="en-US" sz="1600" dirty="0">
                <a:solidFill>
                  <a:srgbClr val="4E9A06"/>
                </a:solidFill>
              </a:rPr>
              <a:t>&gt;"</a:t>
            </a:r>
          </a:p>
          <a:p>
            <a:r>
              <a:rPr lang="nl-NL" sz="1600" dirty="0"/>
              <a:t>  </a:t>
            </a:r>
            <a:r>
              <a:rPr lang="nl-NL" sz="1600" dirty="0" err="1">
                <a:solidFill>
                  <a:srgbClr val="000000"/>
                </a:solidFill>
              </a:rPr>
              <a:t>uid</a:t>
            </a:r>
            <a:r>
              <a:rPr lang="nl-NL" sz="1600" dirty="0">
                <a:solidFill>
                  <a:srgbClr val="000000"/>
                </a:solidFill>
              </a:rPr>
              <a:t> </a:t>
            </a:r>
            <a:r>
              <a:rPr lang="nl-NL" sz="1600" b="1" dirty="0">
                <a:solidFill>
                  <a:srgbClr val="0000CF"/>
                </a:solidFill>
              </a:rPr>
              <a:t>500</a:t>
            </a:r>
          </a:p>
          <a:p>
            <a:r>
              <a:rPr lang="tr-TR" sz="1600" dirty="0"/>
              <a:t>  </a:t>
            </a:r>
            <a:r>
              <a:rPr lang="tr-TR" sz="1600" dirty="0" err="1">
                <a:solidFill>
                  <a:srgbClr val="000000"/>
                </a:solidFill>
              </a:rPr>
              <a:t>gid</a:t>
            </a:r>
            <a:r>
              <a:rPr lang="tr-TR" sz="1600" dirty="0">
                <a:solidFill>
                  <a:srgbClr val="000000"/>
                </a:solidFill>
              </a:rPr>
              <a:t> </a:t>
            </a:r>
            <a:r>
              <a:rPr lang="tr-TR" sz="1600" b="1" dirty="0">
                <a:solidFill>
                  <a:srgbClr val="0000CF"/>
                </a:solidFill>
              </a:rPr>
              <a:t>500</a:t>
            </a:r>
          </a:p>
          <a:p>
            <a:r>
              <a:rPr lang="tr-TR" sz="1600" dirty="0"/>
              <a:t>  </a:t>
            </a:r>
            <a:r>
              <a:rPr lang="tr-TR" sz="1600" dirty="0" err="1">
                <a:solidFill>
                  <a:srgbClr val="000000"/>
                </a:solidFill>
              </a:rPr>
              <a:t>supports</a:t>
            </a:r>
            <a:r>
              <a:rPr lang="tr-TR" sz="1600" dirty="0">
                <a:solidFill>
                  <a:srgbClr val="000000"/>
                </a:solidFill>
              </a:rPr>
              <a:t> </a:t>
            </a:r>
            <a:r>
              <a:rPr lang="tr-TR" sz="1600" dirty="0">
                <a:solidFill>
                  <a:srgbClr val="4E9A06"/>
                </a:solidFill>
              </a:rPr>
              <a:t>:</a:t>
            </a:r>
            <a:r>
              <a:rPr lang="tr-TR" sz="1600" dirty="0" err="1">
                <a:solidFill>
                  <a:srgbClr val="4E9A06"/>
                </a:solidFill>
              </a:rPr>
              <a:t>manage_home</a:t>
            </a:r>
            <a:r>
              <a:rPr lang="tr-TR" sz="1600" dirty="0">
                <a:solidFill>
                  <a:srgbClr val="4E9A06"/>
                </a:solidFill>
              </a:rPr>
              <a:t> </a:t>
            </a:r>
            <a:r>
              <a:rPr lang="tr-TR" sz="1600" b="1" dirty="0">
                <a:solidFill>
                  <a:srgbClr val="CE5C00"/>
                </a:solidFill>
              </a:rPr>
              <a:t>=&gt; </a:t>
            </a:r>
            <a:r>
              <a:rPr lang="tr-TR" sz="1600" b="1" dirty="0" err="1">
                <a:solidFill>
                  <a:srgbClr val="204A87"/>
                </a:solidFill>
              </a:rPr>
              <a:t>true</a:t>
            </a:r>
            <a:endParaRPr lang="tr-TR" sz="1600" b="1" dirty="0">
              <a:solidFill>
                <a:srgbClr val="204A87"/>
              </a:solidFill>
            </a:endParaRPr>
          </a:p>
          <a:p>
            <a:r>
              <a:rPr lang="tr-TR" sz="1600" b="1" dirty="0" err="1">
                <a:solidFill>
                  <a:srgbClr val="204A87"/>
                </a:solidFill>
              </a:rPr>
              <a:t>end</a:t>
            </a:r>
            <a:endParaRPr lang="tr-TR" sz="1600" b="1" dirty="0">
              <a:solidFill>
                <a:srgbClr val="204A87"/>
              </a:solidFill>
            </a:endParaRPr>
          </a:p>
        </p:txBody>
      </p:sp>
    </p:spTree>
    <p:extLst>
      <p:ext uri="{BB962C8B-B14F-4D97-AF65-F5344CB8AC3E}">
        <p14:creationId xmlns:p14="http://schemas.microsoft.com/office/powerpoint/2010/main" val="1892892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DSC</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DSC resource that should be run</a:t>
            </a:r>
            <a:endParaRPr lang="en-US" dirty="0"/>
          </a:p>
        </p:txBody>
      </p:sp>
      <p:sp>
        <p:nvSpPr>
          <p:cNvPr id="4" name="Content Placeholder 3"/>
          <p:cNvSpPr>
            <a:spLocks noGrp="1"/>
          </p:cNvSpPr>
          <p:nvPr>
            <p:ph sz="quarter" idx="11"/>
          </p:nvPr>
        </p:nvSpPr>
        <p:spPr/>
        <p:txBody>
          <a:bodyPr>
            <a:normAutofit/>
          </a:bodyPr>
          <a:lstStyle/>
          <a:p>
            <a:r>
              <a:rPr lang="en-US" sz="1700" dirty="0" err="1">
                <a:solidFill>
                  <a:srgbClr val="000000"/>
                </a:solidFill>
              </a:rPr>
              <a:t>dsc_script</a:t>
            </a:r>
            <a:r>
              <a:rPr lang="en-US" sz="1700" dirty="0">
                <a:solidFill>
                  <a:srgbClr val="000000"/>
                </a:solidFill>
              </a:rPr>
              <a:t> </a:t>
            </a:r>
            <a:r>
              <a:rPr lang="en-US" sz="1700" dirty="0">
                <a:solidFill>
                  <a:srgbClr val="4E9A06"/>
                </a:solidFill>
              </a:rPr>
              <a:t>'</a:t>
            </a:r>
            <a:r>
              <a:rPr lang="en-US" sz="1700" dirty="0" err="1">
                <a:solidFill>
                  <a:srgbClr val="4E9A06"/>
                </a:solidFill>
              </a:rPr>
              <a:t>emacs</a:t>
            </a:r>
            <a:r>
              <a:rPr lang="en-US" sz="1700" dirty="0">
                <a:solidFill>
                  <a:srgbClr val="4E9A06"/>
                </a:solidFill>
              </a:rPr>
              <a:t>' </a:t>
            </a:r>
            <a:r>
              <a:rPr lang="en-US" sz="1700" b="1" dirty="0">
                <a:solidFill>
                  <a:srgbClr val="204A87"/>
                </a:solidFill>
              </a:rPr>
              <a:t>do</a:t>
            </a:r>
          </a:p>
          <a:p>
            <a:r>
              <a:rPr lang="en-US" sz="1700" dirty="0"/>
              <a:t>  </a:t>
            </a:r>
            <a:r>
              <a:rPr lang="en-US" sz="1700" dirty="0">
                <a:solidFill>
                  <a:srgbClr val="000000"/>
                </a:solidFill>
              </a:rPr>
              <a:t>code </a:t>
            </a:r>
            <a:r>
              <a:rPr lang="en-US" sz="1700" b="1" dirty="0">
                <a:solidFill>
                  <a:srgbClr val="CE5C00"/>
                </a:solidFill>
              </a:rPr>
              <a:t>&lt;&lt;-</a:t>
            </a:r>
            <a:r>
              <a:rPr lang="en-US" sz="1700" b="1" dirty="0">
                <a:solidFill>
                  <a:srgbClr val="000000"/>
                </a:solidFill>
              </a:rPr>
              <a:t>EOH</a:t>
            </a:r>
          </a:p>
          <a:p>
            <a:r>
              <a:rPr lang="en-US" sz="1700" dirty="0">
                <a:solidFill>
                  <a:srgbClr val="4E9A06"/>
                </a:solidFill>
              </a:rPr>
              <a:t>  Environment '</a:t>
            </a:r>
            <a:r>
              <a:rPr lang="en-US" sz="1700" dirty="0" err="1">
                <a:solidFill>
                  <a:srgbClr val="4E9A06"/>
                </a:solidFill>
              </a:rPr>
              <a:t>texteditor</a:t>
            </a:r>
            <a:r>
              <a:rPr lang="en-US" sz="1700" dirty="0">
                <a:solidFill>
                  <a:srgbClr val="4E9A06"/>
                </a:solidFill>
              </a:rPr>
              <a:t>'</a:t>
            </a:r>
          </a:p>
          <a:p>
            <a:r>
              <a:rPr lang="en-US" sz="1700" dirty="0">
                <a:solidFill>
                  <a:srgbClr val="4E9A06"/>
                </a:solidFill>
              </a:rPr>
              <a:t>  {</a:t>
            </a:r>
          </a:p>
          <a:p>
            <a:r>
              <a:rPr lang="de-DE" sz="1700" dirty="0">
                <a:solidFill>
                  <a:srgbClr val="4E9A06"/>
                </a:solidFill>
              </a:rPr>
              <a:t>    Name = 'EDITOR'</a:t>
            </a:r>
          </a:p>
          <a:p>
            <a:r>
              <a:rPr lang="de-DE" sz="1700" dirty="0">
                <a:solidFill>
                  <a:srgbClr val="4E9A06"/>
                </a:solidFill>
              </a:rPr>
              <a:t>    Value = 'c:\\</a:t>
            </a:r>
            <a:r>
              <a:rPr lang="de-DE" sz="1700" dirty="0" err="1">
                <a:solidFill>
                  <a:srgbClr val="4E9A06"/>
                </a:solidFill>
              </a:rPr>
              <a:t>emacs</a:t>
            </a:r>
            <a:r>
              <a:rPr lang="de-DE" sz="1700" dirty="0">
                <a:solidFill>
                  <a:srgbClr val="4E9A06"/>
                </a:solidFill>
              </a:rPr>
              <a:t>\\bin\\</a:t>
            </a:r>
            <a:r>
              <a:rPr lang="de-DE" sz="1700" dirty="0" err="1">
                <a:solidFill>
                  <a:srgbClr val="4E9A06"/>
                </a:solidFill>
              </a:rPr>
              <a:t>emacs.exe</a:t>
            </a:r>
            <a:r>
              <a:rPr lang="de-DE" sz="1700" dirty="0">
                <a:solidFill>
                  <a:srgbClr val="4E9A06"/>
                </a:solidFill>
              </a:rPr>
              <a:t>'</a:t>
            </a:r>
          </a:p>
          <a:p>
            <a:r>
              <a:rPr lang="de-DE" sz="1700" dirty="0">
                <a:solidFill>
                  <a:srgbClr val="4E9A06"/>
                </a:solidFill>
              </a:rPr>
              <a:t>  }</a:t>
            </a:r>
          </a:p>
          <a:p>
            <a:r>
              <a:rPr lang="de-DE" sz="1700" dirty="0">
                <a:solidFill>
                  <a:srgbClr val="000000"/>
                </a:solidFill>
              </a:rPr>
              <a:t>  EOH</a:t>
            </a:r>
          </a:p>
          <a:p>
            <a:r>
              <a:rPr lang="de-DE" sz="1700" b="1" dirty="0">
                <a:solidFill>
                  <a:srgbClr val="204A87"/>
                </a:solidFill>
              </a:rPr>
              <a:t>end</a:t>
            </a:r>
          </a:p>
        </p:txBody>
      </p:sp>
    </p:spTree>
    <p:extLst>
      <p:ext uri="{BB962C8B-B14F-4D97-AF65-F5344CB8AC3E}">
        <p14:creationId xmlns:p14="http://schemas.microsoft.com/office/powerpoint/2010/main" val="3933330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 Registry Key</a:t>
            </a:r>
            <a:endParaRPr lang="en-US" dirty="0"/>
          </a:p>
        </p:txBody>
      </p:sp>
      <p:sp>
        <p:nvSpPr>
          <p:cNvPr id="3" name="Text Placeholder 2"/>
          <p:cNvSpPr>
            <a:spLocks noGrp="1"/>
          </p:cNvSpPr>
          <p:nvPr>
            <p:ph type="body" sz="quarter" idx="10"/>
          </p:nvPr>
        </p:nvSpPr>
        <p:spPr/>
        <p:txBody>
          <a:bodyPr/>
          <a:lstStyle/>
          <a:p>
            <a:pPr marL="0" indent="0">
              <a:buNone/>
            </a:pPr>
            <a:r>
              <a:rPr lang="en-US" dirty="0" smtClean="0"/>
              <a:t>Registry key that </a:t>
            </a:r>
            <a:r>
              <a:rPr lang="en-US" dirty="0"/>
              <a:t>should be </a:t>
            </a:r>
            <a:r>
              <a:rPr lang="en-US" dirty="0" smtClean="0"/>
              <a:t>created</a:t>
            </a:r>
            <a:endParaRPr lang="en-US" dirty="0"/>
          </a:p>
        </p:txBody>
      </p:sp>
      <p:sp>
        <p:nvSpPr>
          <p:cNvPr id="4" name="Content Placeholder 3"/>
          <p:cNvSpPr>
            <a:spLocks noGrp="1"/>
          </p:cNvSpPr>
          <p:nvPr>
            <p:ph sz="quarter" idx="11"/>
          </p:nvPr>
        </p:nvSpPr>
        <p:spPr/>
        <p:txBody>
          <a:bodyPr>
            <a:normAutofit/>
          </a:bodyPr>
          <a:lstStyle/>
          <a:p>
            <a:r>
              <a:rPr lang="en-US" sz="2000" dirty="0" err="1">
                <a:solidFill>
                  <a:srgbClr val="000000"/>
                </a:solidFill>
              </a:rPr>
              <a:t>registry_key</a:t>
            </a:r>
            <a:r>
              <a:rPr lang="en-US" sz="2000" dirty="0">
                <a:solidFill>
                  <a:srgbClr val="000000"/>
                </a:solidFill>
              </a:rPr>
              <a:t> </a:t>
            </a:r>
            <a:r>
              <a:rPr lang="en-US" sz="2000" dirty="0">
                <a:solidFill>
                  <a:srgbClr val="4E9A06"/>
                </a:solidFill>
              </a:rPr>
              <a:t>"HKEY_LOCAL_MACHINE\\SOFTWARE\\Microsoft\\Windows\\</a:t>
            </a:r>
            <a:r>
              <a:rPr lang="en-US" sz="2000" dirty="0" err="1">
                <a:solidFill>
                  <a:srgbClr val="4E9A06"/>
                </a:solidFill>
              </a:rPr>
              <a:t>CurrentVersion</a:t>
            </a:r>
            <a:r>
              <a:rPr lang="en-US" sz="2000" dirty="0">
                <a:solidFill>
                  <a:srgbClr val="4E9A06"/>
                </a:solidFill>
              </a:rPr>
              <a:t>\\Policies\\System" </a:t>
            </a:r>
            <a:r>
              <a:rPr lang="en-US" sz="2000" b="1" dirty="0">
                <a:solidFill>
                  <a:srgbClr val="204A87"/>
                </a:solidFill>
              </a:rPr>
              <a:t>do</a:t>
            </a:r>
          </a:p>
          <a:p>
            <a:r>
              <a:rPr lang="fi-FI" sz="2000" dirty="0"/>
              <a:t>  </a:t>
            </a:r>
            <a:r>
              <a:rPr lang="fi-FI" sz="2000" dirty="0" err="1">
                <a:solidFill>
                  <a:srgbClr val="000000"/>
                </a:solidFill>
              </a:rPr>
              <a:t>values</a:t>
            </a:r>
            <a:r>
              <a:rPr lang="fi-FI" sz="2000" dirty="0">
                <a:solidFill>
                  <a:srgbClr val="000000"/>
                </a:solidFill>
              </a:rPr>
              <a:t> </a:t>
            </a:r>
            <a:r>
              <a:rPr lang="fi-FI" sz="2000" b="1" dirty="0">
                <a:solidFill>
                  <a:srgbClr val="CE5C00"/>
                </a:solidFill>
              </a:rPr>
              <a:t>[</a:t>
            </a:r>
            <a:r>
              <a:rPr lang="fi-FI" sz="2000" b="1" dirty="0">
                <a:solidFill>
                  <a:srgbClr val="000000"/>
                </a:solidFill>
              </a:rPr>
              <a:t>{</a:t>
            </a:r>
          </a:p>
          <a:p>
            <a:r>
              <a:rPr lang="en-US" sz="2000" dirty="0"/>
              <a:t>    </a:t>
            </a:r>
            <a:r>
              <a:rPr lang="en-US" sz="2000" dirty="0">
                <a:solidFill>
                  <a:srgbClr val="4E9A06"/>
                </a:solidFill>
              </a:rPr>
              <a:t>:name </a:t>
            </a:r>
            <a:r>
              <a:rPr lang="en-US" sz="2000" b="1" dirty="0">
                <a:solidFill>
                  <a:srgbClr val="CE5C00"/>
                </a:solidFill>
              </a:rPr>
              <a:t>=&gt; </a:t>
            </a:r>
            <a:r>
              <a:rPr lang="en-US" sz="2000" b="1" dirty="0">
                <a:solidFill>
                  <a:srgbClr val="4E9A06"/>
                </a:solidFill>
              </a:rPr>
              <a:t>"</a:t>
            </a:r>
            <a:r>
              <a:rPr lang="en-US" sz="2000" b="1" dirty="0" err="1">
                <a:solidFill>
                  <a:srgbClr val="4E9A06"/>
                </a:solidFill>
              </a:rPr>
              <a:t>EnableLUA</a:t>
            </a:r>
            <a:r>
              <a:rPr lang="en-US" sz="2000" b="1" dirty="0">
                <a:solidFill>
                  <a:srgbClr val="4E9A06"/>
                </a:solidFill>
              </a:rPr>
              <a:t>"</a:t>
            </a:r>
            <a:r>
              <a:rPr lang="en-US" sz="2000" b="1" dirty="0">
                <a:solidFill>
                  <a:srgbClr val="000000"/>
                </a:solidFill>
              </a:rPr>
              <a:t>,</a:t>
            </a:r>
          </a:p>
          <a:p>
            <a:r>
              <a:rPr lang="nl-NL" sz="2000" dirty="0"/>
              <a:t>    </a:t>
            </a:r>
            <a:r>
              <a:rPr lang="nl-NL" sz="2000" dirty="0">
                <a:solidFill>
                  <a:srgbClr val="4E9A06"/>
                </a:solidFill>
              </a:rPr>
              <a:t>:type </a:t>
            </a:r>
            <a:r>
              <a:rPr lang="nl-NL" sz="2000" b="1" dirty="0">
                <a:solidFill>
                  <a:srgbClr val="CE5C00"/>
                </a:solidFill>
              </a:rPr>
              <a:t>=&gt; </a:t>
            </a:r>
            <a:r>
              <a:rPr lang="nl-NL" sz="2000" b="1" dirty="0">
                <a:solidFill>
                  <a:srgbClr val="4E9A06"/>
                </a:solidFill>
              </a:rPr>
              <a:t>:</a:t>
            </a:r>
            <a:r>
              <a:rPr lang="nl-NL" sz="2000" b="1" dirty="0" err="1">
                <a:solidFill>
                  <a:srgbClr val="4E9A06"/>
                </a:solidFill>
              </a:rPr>
              <a:t>dword</a:t>
            </a:r>
            <a:r>
              <a:rPr lang="nl-NL" sz="2000" b="1" dirty="0">
                <a:solidFill>
                  <a:srgbClr val="000000"/>
                </a:solidFill>
              </a:rPr>
              <a:t>,</a:t>
            </a:r>
          </a:p>
          <a:p>
            <a:r>
              <a:rPr lang="nl-NL" sz="2000" dirty="0"/>
              <a:t>    </a:t>
            </a:r>
            <a:r>
              <a:rPr lang="nl-NL" sz="2000" dirty="0">
                <a:solidFill>
                  <a:srgbClr val="4E9A06"/>
                </a:solidFill>
              </a:rPr>
              <a:t>:data </a:t>
            </a:r>
            <a:r>
              <a:rPr lang="nl-NL" sz="2000" b="1" dirty="0">
                <a:solidFill>
                  <a:srgbClr val="CE5C00"/>
                </a:solidFill>
              </a:rPr>
              <a:t>=&gt; </a:t>
            </a:r>
            <a:r>
              <a:rPr lang="nl-NL" sz="2000" b="1" dirty="0">
                <a:solidFill>
                  <a:srgbClr val="0000CF"/>
                </a:solidFill>
              </a:rPr>
              <a:t>0</a:t>
            </a:r>
          </a:p>
          <a:p>
            <a:r>
              <a:rPr lang="nl-NL" sz="2000" dirty="0"/>
              <a:t>    </a:t>
            </a:r>
            <a:r>
              <a:rPr lang="nl-NL" sz="2000" b="1" dirty="0">
                <a:solidFill>
                  <a:srgbClr val="000000"/>
                </a:solidFill>
              </a:rPr>
              <a:t>}</a:t>
            </a:r>
            <a:r>
              <a:rPr lang="nl-NL" sz="2000" b="1" dirty="0">
                <a:solidFill>
                  <a:srgbClr val="CE5C00"/>
                </a:solidFill>
              </a:rPr>
              <a:t>]</a:t>
            </a:r>
          </a:p>
          <a:p>
            <a:r>
              <a:rPr lang="nl-NL" sz="2000" dirty="0"/>
              <a:t>  </a:t>
            </a:r>
            <a:r>
              <a:rPr lang="nl-NL" sz="2000" dirty="0">
                <a:solidFill>
                  <a:srgbClr val="000000"/>
                </a:solidFill>
              </a:rPr>
              <a:t>action </a:t>
            </a:r>
            <a:r>
              <a:rPr lang="nl-NL" sz="2000" dirty="0">
                <a:solidFill>
                  <a:srgbClr val="4E9A06"/>
                </a:solidFill>
              </a:rPr>
              <a:t>:</a:t>
            </a:r>
            <a:r>
              <a:rPr lang="nl-NL" sz="2000" dirty="0" err="1">
                <a:solidFill>
                  <a:srgbClr val="4E9A06"/>
                </a:solidFill>
              </a:rPr>
              <a:t>create</a:t>
            </a:r>
            <a:endParaRPr lang="nl-NL" sz="2000" dirty="0">
              <a:solidFill>
                <a:srgbClr val="4E9A06"/>
              </a:solidFill>
            </a:endParaRPr>
          </a:p>
          <a:p>
            <a:r>
              <a:rPr lang="nl-NL" sz="2000" b="1" dirty="0">
                <a:solidFill>
                  <a:srgbClr val="204A87"/>
                </a:solidFill>
              </a:rPr>
              <a:t>end</a:t>
            </a:r>
          </a:p>
        </p:txBody>
      </p:sp>
    </p:spTree>
    <p:extLst>
      <p:ext uri="{BB962C8B-B14F-4D97-AF65-F5344CB8AC3E}">
        <p14:creationId xmlns:p14="http://schemas.microsoft.com/office/powerpoint/2010/main" val="995618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Resources</a:t>
            </a:r>
            <a:endParaRPr lang="en-US" dirty="0"/>
          </a:p>
        </p:txBody>
      </p:sp>
      <p:sp>
        <p:nvSpPr>
          <p:cNvPr id="5" name="Text Placeholder 4"/>
          <p:cNvSpPr>
            <a:spLocks noGrp="1"/>
          </p:cNvSpPr>
          <p:nvPr>
            <p:ph type="body" sz="quarter" idx="10"/>
          </p:nvPr>
        </p:nvSpPr>
        <p:spPr/>
        <p:txBody>
          <a:bodyPr/>
          <a:lstStyle/>
          <a:p>
            <a:r>
              <a:rPr lang="en-US" dirty="0" smtClean="0"/>
              <a:t>Piece of the system and its desired state</a:t>
            </a:r>
          </a:p>
          <a:p>
            <a:endParaRPr lang="en-US" dirty="0" smtClean="0"/>
          </a:p>
          <a:p>
            <a:r>
              <a:rPr lang="en-US" dirty="0" smtClean="0"/>
              <a:t>http://</a:t>
            </a:r>
            <a:r>
              <a:rPr lang="en-US" dirty="0" err="1" smtClean="0"/>
              <a:t>docs.chef.io</a:t>
            </a:r>
            <a:r>
              <a:rPr lang="en-US" dirty="0" smtClean="0"/>
              <a:t>/</a:t>
            </a:r>
            <a:r>
              <a:rPr lang="en-US" dirty="0"/>
              <a:t>chef/</a:t>
            </a:r>
            <a:r>
              <a:rPr lang="en-US" dirty="0" err="1" smtClean="0"/>
              <a:t>resources.html</a:t>
            </a:r>
            <a:endParaRPr lang="en-US" dirty="0" smtClean="0"/>
          </a:p>
          <a:p>
            <a:endParaRPr lang="en-US" dirty="0"/>
          </a:p>
        </p:txBody>
      </p:sp>
    </p:spTree>
    <p:extLst>
      <p:ext uri="{BB962C8B-B14F-4D97-AF65-F5344CB8AC3E}">
        <p14:creationId xmlns:p14="http://schemas.microsoft.com/office/powerpoint/2010/main" val="268275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 Install a text editor</a:t>
            </a:r>
            <a:endParaRPr lang="en-US" dirty="0"/>
          </a:p>
        </p:txBody>
      </p:sp>
      <p:sp>
        <p:nvSpPr>
          <p:cNvPr id="3" name="Text Placeholder 2"/>
          <p:cNvSpPr>
            <a:spLocks noGrp="1"/>
          </p:cNvSpPr>
          <p:nvPr>
            <p:ph type="body" sz="quarter" idx="10"/>
          </p:nvPr>
        </p:nvSpPr>
        <p:spPr/>
        <p:txBody>
          <a:bodyPr/>
          <a:lstStyle/>
          <a:p>
            <a:r>
              <a:rPr lang="en-US" b="1" dirty="0" smtClean="0"/>
              <a:t>Problem</a:t>
            </a:r>
            <a:r>
              <a:rPr lang="en-US" dirty="0" smtClean="0"/>
              <a:t>:  Our workstation does not have $EDITOR installed</a:t>
            </a:r>
          </a:p>
          <a:p>
            <a:r>
              <a:rPr lang="en-US" b="1" dirty="0" smtClean="0"/>
              <a:t>Success Criteria</a:t>
            </a:r>
            <a:r>
              <a:rPr lang="en-US" dirty="0" smtClean="0"/>
              <a:t>:  You can edit files with $EDITOR</a:t>
            </a:r>
            <a:endParaRPr lang="en-US" dirty="0"/>
          </a:p>
          <a:p>
            <a:endParaRPr lang="en-US" dirty="0" smtClean="0"/>
          </a:p>
          <a:p>
            <a:r>
              <a:rPr lang="en-US" dirty="0" smtClean="0"/>
              <a:t>$EDITOR is your favorite command line text editor:  vim, </a:t>
            </a:r>
            <a:r>
              <a:rPr lang="en-US" dirty="0" err="1" smtClean="0"/>
              <a:t>emacs</a:t>
            </a:r>
            <a:r>
              <a:rPr lang="en-US" dirty="0" smtClean="0"/>
              <a:t>, or </a:t>
            </a:r>
            <a:r>
              <a:rPr lang="en-US" dirty="0" err="1" smtClean="0"/>
              <a:t>nano</a:t>
            </a:r>
            <a:endParaRPr lang="en-US" dirty="0"/>
          </a:p>
        </p:txBody>
      </p:sp>
    </p:spTree>
    <p:extLst>
      <p:ext uri="{BB962C8B-B14F-4D97-AF65-F5344CB8AC3E}">
        <p14:creationId xmlns:p14="http://schemas.microsoft.com/office/powerpoint/2010/main" val="234313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up with the card?</a:t>
            </a:r>
            <a:endParaRPr lang="en-US" dirty="0"/>
          </a:p>
        </p:txBody>
      </p:sp>
      <p:sp>
        <p:nvSpPr>
          <p:cNvPr id="3" name="Text Placeholder 2"/>
          <p:cNvSpPr>
            <a:spLocks noGrp="1"/>
          </p:cNvSpPr>
          <p:nvPr>
            <p:ph type="body" sz="quarter" idx="10"/>
          </p:nvPr>
        </p:nvSpPr>
        <p:spPr/>
        <p:txBody>
          <a:bodyPr/>
          <a:lstStyle/>
          <a:p>
            <a:r>
              <a:rPr lang="en-US" sz="5800" dirty="0"/>
              <a:t>http://</a:t>
            </a:r>
            <a:r>
              <a:rPr lang="en-US" sz="5800" dirty="0" err="1"/>
              <a:t>bit.ly</a:t>
            </a:r>
            <a:r>
              <a:rPr lang="en-US" sz="5800" dirty="0"/>
              <a:t>/rails-chef-</a:t>
            </a:r>
            <a:r>
              <a:rPr lang="en-US" sz="5800" dirty="0" err="1" smtClean="0"/>
              <a:t>tdd</a:t>
            </a:r>
            <a:endParaRPr lang="en-US" sz="5800" dirty="0" smtClean="0"/>
          </a:p>
          <a:p>
            <a:endParaRPr lang="en-US" sz="5800" dirty="0"/>
          </a:p>
          <a:p>
            <a:r>
              <a:rPr lang="en-US" sz="5800" dirty="0" smtClean="0"/>
              <a:t>Login:  chef</a:t>
            </a:r>
          </a:p>
          <a:p>
            <a:r>
              <a:rPr lang="en-US" sz="5800" dirty="0"/>
              <a:t>Password:  </a:t>
            </a:r>
            <a:r>
              <a:rPr lang="en-US" sz="5800" dirty="0" smtClean="0"/>
              <a:t>[REDACTED]</a:t>
            </a:r>
          </a:p>
          <a:p>
            <a:endParaRPr lang="en-US" sz="5800" dirty="0" smtClean="0"/>
          </a:p>
        </p:txBody>
      </p:sp>
    </p:spTree>
    <p:extLst>
      <p:ext uri="{BB962C8B-B14F-4D97-AF65-F5344CB8AC3E}">
        <p14:creationId xmlns:p14="http://schemas.microsoft.com/office/powerpoint/2010/main" val="2216128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fontScale="77500" lnSpcReduction="20000"/>
          </a:bodyPr>
          <a:lstStyle/>
          <a:p>
            <a:r>
              <a:rPr lang="en-US" dirty="0"/>
              <a:t>The authenticity of host '54.165.227.226 (54.165.227.226)' can't be established.</a:t>
            </a:r>
          </a:p>
          <a:p>
            <a:r>
              <a:rPr lang="en-US" dirty="0"/>
              <a:t>RSA key fingerprint is c1:ec:ab:66:fb:22:4a:8f:c2:c5:9b:26:77:f3:dd:b3.</a:t>
            </a:r>
          </a:p>
          <a:p>
            <a:r>
              <a:rPr lang="en-US" dirty="0"/>
              <a:t>Are you sure you want to continue connecting (yes/no)? yes</a:t>
            </a:r>
          </a:p>
          <a:p>
            <a:r>
              <a:rPr lang="en-US" dirty="0"/>
              <a:t>Warning: Permanently added '54.165.227.226' (RSA) to the list of known hosts.</a:t>
            </a:r>
          </a:p>
          <a:p>
            <a:r>
              <a:rPr lang="en-US" dirty="0"/>
              <a:t>chef@54.165.227.226's password:</a:t>
            </a:r>
          </a:p>
        </p:txBody>
      </p:sp>
      <p:sp>
        <p:nvSpPr>
          <p:cNvPr id="4" name="Title 3"/>
          <p:cNvSpPr>
            <a:spLocks noGrp="1"/>
          </p:cNvSpPr>
          <p:nvPr>
            <p:ph type="title"/>
          </p:nvPr>
        </p:nvSpPr>
        <p:spPr/>
        <p:txBody>
          <a:bodyPr/>
          <a:lstStyle/>
          <a:p>
            <a:r>
              <a:rPr lang="en-US" dirty="0" smtClean="0"/>
              <a:t>Login to your lab machine</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err="1" smtClean="0"/>
              <a:t>ssh</a:t>
            </a:r>
            <a:r>
              <a:rPr lang="en-US" dirty="0"/>
              <a:t> chef@54.164.75.30</a:t>
            </a:r>
          </a:p>
        </p:txBody>
      </p:sp>
    </p:spTree>
    <p:extLst>
      <p:ext uri="{BB962C8B-B14F-4D97-AF65-F5344CB8AC3E}">
        <p14:creationId xmlns:p14="http://schemas.microsoft.com/office/powerpoint/2010/main" val="588925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Welcome to your workstation</a:t>
            </a:r>
            <a:endParaRPr lang="en-US" dirty="0"/>
          </a:p>
        </p:txBody>
      </p:sp>
      <p:sp>
        <p:nvSpPr>
          <p:cNvPr id="6" name="Text Placeholder 5"/>
          <p:cNvSpPr>
            <a:spLocks noGrp="1"/>
          </p:cNvSpPr>
          <p:nvPr>
            <p:ph type="body" sz="quarter" idx="10"/>
          </p:nvPr>
        </p:nvSpPr>
        <p:spPr>
          <a:xfrm>
            <a:off x="457200" y="1143000"/>
            <a:ext cx="11201400" cy="5257800"/>
          </a:xfrm>
        </p:spPr>
        <p:txBody>
          <a:bodyPr/>
          <a:lstStyle/>
          <a:p>
            <a:r>
              <a:rPr lang="en-US" dirty="0" err="1" smtClean="0"/>
              <a:t>ChefDK</a:t>
            </a:r>
            <a:r>
              <a:rPr lang="en-US" dirty="0" smtClean="0"/>
              <a:t> version 0.4.0 is installed</a:t>
            </a:r>
          </a:p>
          <a:p>
            <a:pPr lvl="1"/>
            <a:r>
              <a:rPr lang="en-US" dirty="0" smtClean="0">
                <a:latin typeface="Courier New"/>
                <a:cs typeface="Courier New"/>
              </a:rPr>
              <a:t>chef --version</a:t>
            </a:r>
          </a:p>
          <a:p>
            <a:r>
              <a:rPr lang="en-US" dirty="0" smtClean="0"/>
              <a:t>Chef user has </a:t>
            </a:r>
            <a:r>
              <a:rPr lang="en-US" dirty="0" err="1" smtClean="0"/>
              <a:t>passwordless</a:t>
            </a:r>
            <a:r>
              <a:rPr lang="en-US" dirty="0" smtClean="0"/>
              <a:t> </a:t>
            </a:r>
            <a:r>
              <a:rPr lang="en-US" dirty="0" err="1" smtClean="0"/>
              <a:t>sudo</a:t>
            </a:r>
            <a:r>
              <a:rPr lang="en-US" dirty="0" smtClean="0"/>
              <a:t> access</a:t>
            </a:r>
          </a:p>
          <a:p>
            <a:pPr lvl="1"/>
            <a:r>
              <a:rPr lang="en-US" dirty="0" err="1" smtClean="0">
                <a:latin typeface="Courier New"/>
                <a:cs typeface="Courier New"/>
              </a:rPr>
              <a:t>sudo</a:t>
            </a:r>
            <a:r>
              <a:rPr lang="en-US" dirty="0" smtClean="0">
                <a:latin typeface="Courier New"/>
                <a:cs typeface="Courier New"/>
              </a:rPr>
              <a:t> cat /</a:t>
            </a:r>
            <a:r>
              <a:rPr lang="en-US" dirty="0" err="1" smtClean="0">
                <a:latin typeface="Courier New"/>
                <a:cs typeface="Courier New"/>
              </a:rPr>
              <a:t>etc</a:t>
            </a:r>
            <a:r>
              <a:rPr lang="en-US" dirty="0" smtClean="0">
                <a:latin typeface="Courier New"/>
                <a:cs typeface="Courier New"/>
              </a:rPr>
              <a:t>/shadow</a:t>
            </a:r>
            <a:endParaRPr lang="en-US" dirty="0">
              <a:latin typeface="Courier New"/>
              <a:cs typeface="Courier New"/>
            </a:endParaRPr>
          </a:p>
        </p:txBody>
      </p:sp>
    </p:spTree>
    <p:extLst>
      <p:ext uri="{BB962C8B-B14F-4D97-AF65-F5344CB8AC3E}">
        <p14:creationId xmlns:p14="http://schemas.microsoft.com/office/powerpoint/2010/main" val="2740764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lstStyle/>
          <a:p>
            <a:r>
              <a:rPr lang="en-US" dirty="0"/>
              <a:t>/</a:t>
            </a:r>
            <a:r>
              <a:rPr lang="en-US" dirty="0" err="1"/>
              <a:t>usr</a:t>
            </a:r>
            <a:r>
              <a:rPr lang="en-US" dirty="0"/>
              <a:t>/bin/which: no </a:t>
            </a:r>
            <a:r>
              <a:rPr lang="en-US" dirty="0" smtClean="0"/>
              <a:t>vim in </a:t>
            </a:r>
            <a:r>
              <a:rPr lang="en-US" dirty="0"/>
              <a:t>(/opt/</a:t>
            </a:r>
            <a:r>
              <a:rPr lang="en-US" dirty="0" err="1"/>
              <a:t>chefdk</a:t>
            </a:r>
            <a:r>
              <a:rPr lang="en-US" dirty="0"/>
              <a:t>/bin:/home/chef/.</a:t>
            </a:r>
            <a:r>
              <a:rPr lang="en-US" dirty="0" err="1"/>
              <a:t>chefdk</a:t>
            </a:r>
            <a:r>
              <a:rPr lang="en-US" dirty="0"/>
              <a:t>/gem/ruby/2.1.0/bin:/opt/</a:t>
            </a:r>
            <a:r>
              <a:rPr lang="en-US" dirty="0" err="1"/>
              <a:t>chefdk</a:t>
            </a:r>
            <a:r>
              <a:rPr lang="en-US" dirty="0"/>
              <a:t>/embedded/bin:/</a:t>
            </a:r>
            <a:r>
              <a:rPr lang="en-US" dirty="0" err="1"/>
              <a:t>usr</a:t>
            </a:r>
            <a:r>
              <a:rPr lang="en-US" dirty="0"/>
              <a:t>/local/bin:/bin:/</a:t>
            </a:r>
            <a:r>
              <a:rPr lang="en-US" dirty="0" err="1"/>
              <a:t>usr</a:t>
            </a:r>
            <a:r>
              <a:rPr lang="en-US" dirty="0"/>
              <a:t>/bin:/</a:t>
            </a:r>
            <a:r>
              <a:rPr lang="en-US" dirty="0" err="1"/>
              <a:t>usr</a:t>
            </a:r>
            <a:r>
              <a:rPr lang="en-US" dirty="0"/>
              <a:t>/local/</a:t>
            </a:r>
            <a:r>
              <a:rPr lang="en-US" dirty="0" err="1"/>
              <a:t>sbin</a:t>
            </a:r>
            <a:r>
              <a:rPr lang="en-US" dirty="0"/>
              <a:t>:/</a:t>
            </a:r>
            <a:r>
              <a:rPr lang="en-US" dirty="0" err="1"/>
              <a:t>usr</a:t>
            </a:r>
            <a:r>
              <a:rPr lang="en-US" dirty="0"/>
              <a:t>/</a:t>
            </a:r>
            <a:r>
              <a:rPr lang="en-US" dirty="0" err="1"/>
              <a:t>sbin</a:t>
            </a:r>
            <a:r>
              <a:rPr lang="en-US" dirty="0"/>
              <a:t>:/</a:t>
            </a:r>
            <a:r>
              <a:rPr lang="en-US" dirty="0" err="1"/>
              <a:t>sbin</a:t>
            </a:r>
            <a:r>
              <a:rPr lang="en-US" dirty="0"/>
              <a:t>:/home/chef/bin)</a:t>
            </a:r>
          </a:p>
        </p:txBody>
      </p:sp>
      <p:sp>
        <p:nvSpPr>
          <p:cNvPr id="4" name="Title 3"/>
          <p:cNvSpPr>
            <a:spLocks noGrp="1"/>
          </p:cNvSpPr>
          <p:nvPr>
            <p:ph type="title"/>
          </p:nvPr>
        </p:nvSpPr>
        <p:spPr/>
        <p:txBody>
          <a:bodyPr/>
          <a:lstStyle/>
          <a:p>
            <a:r>
              <a:rPr lang="en-US" dirty="0" smtClean="0"/>
              <a:t>Is $EDITOR installed?</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which vim</a:t>
            </a:r>
            <a:endParaRPr lang="en-US" dirty="0"/>
          </a:p>
        </p:txBody>
      </p:sp>
    </p:spTree>
    <p:extLst>
      <p:ext uri="{BB962C8B-B14F-4D97-AF65-F5344CB8AC3E}">
        <p14:creationId xmlns:p14="http://schemas.microsoft.com/office/powerpoint/2010/main" val="3198695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chef-apply</a:t>
            </a:r>
            <a:endParaRPr lang="en-US" dirty="0"/>
          </a:p>
        </p:txBody>
      </p:sp>
      <p:sp>
        <p:nvSpPr>
          <p:cNvPr id="6" name="Text Placeholder 5"/>
          <p:cNvSpPr>
            <a:spLocks noGrp="1"/>
          </p:cNvSpPr>
          <p:nvPr>
            <p:ph type="body" sz="quarter" idx="10"/>
          </p:nvPr>
        </p:nvSpPr>
        <p:spPr/>
        <p:txBody>
          <a:bodyPr/>
          <a:lstStyle/>
          <a:p>
            <a:r>
              <a:rPr lang="en-US" dirty="0" smtClean="0"/>
              <a:t>chef-apply is an executable program that allows you to work with resources</a:t>
            </a:r>
          </a:p>
          <a:p>
            <a:r>
              <a:rPr lang="en-US" dirty="0" smtClean="0"/>
              <a:t>Is included as part of the </a:t>
            </a:r>
            <a:r>
              <a:rPr lang="en-US" dirty="0" err="1" smtClean="0"/>
              <a:t>ChefDK</a:t>
            </a:r>
            <a:endParaRPr lang="en-US" dirty="0" smtClean="0"/>
          </a:p>
          <a:p>
            <a:r>
              <a:rPr lang="en-US" dirty="0" smtClean="0"/>
              <a:t>A great way to explore resources</a:t>
            </a:r>
          </a:p>
          <a:p>
            <a:r>
              <a:rPr lang="en-US" dirty="0" smtClean="0"/>
              <a:t>NOT how you’ll eventually use Chef in production</a:t>
            </a:r>
            <a:endParaRPr lang="en-US" dirty="0"/>
          </a:p>
        </p:txBody>
      </p:sp>
    </p:spTree>
    <p:extLst>
      <p:ext uri="{BB962C8B-B14F-4D97-AF65-F5344CB8AC3E}">
        <p14:creationId xmlns:p14="http://schemas.microsoft.com/office/powerpoint/2010/main" val="724643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 as Code</a:t>
            </a:r>
            <a:endParaRPr lang="en-US" dirty="0"/>
          </a:p>
        </p:txBody>
      </p:sp>
      <p:sp>
        <p:nvSpPr>
          <p:cNvPr id="4" name="Text Placeholder 3"/>
          <p:cNvSpPr>
            <a:spLocks noGrp="1"/>
          </p:cNvSpPr>
          <p:nvPr>
            <p:ph type="body" sz="quarter" idx="10"/>
          </p:nvPr>
        </p:nvSpPr>
        <p:spPr/>
        <p:txBody>
          <a:bodyPr/>
          <a:lstStyle/>
          <a:p>
            <a:r>
              <a:rPr lang="en-US" dirty="0" smtClean="0"/>
              <a:t>Programmatically provision and configure components</a:t>
            </a:r>
            <a:endParaRPr lang="en-US" dirty="0"/>
          </a:p>
        </p:txBody>
      </p:sp>
      <p:sp>
        <p:nvSpPr>
          <p:cNvPr id="5" name="Content Placeholder 4"/>
          <p:cNvSpPr>
            <a:spLocks noGrp="1"/>
          </p:cNvSpPr>
          <p:nvPr>
            <p:ph sz="quarter" idx="12"/>
          </p:nvPr>
        </p:nvSpPr>
        <p:spPr/>
        <p:txBody>
          <a:bodyPr/>
          <a:lstStyle/>
          <a:p>
            <a:endParaRPr lang="en-US"/>
          </a:p>
        </p:txBody>
      </p:sp>
      <p:pic>
        <p:nvPicPr>
          <p:cNvPr id="7" name="Picture Placeholder 6" descr="Figure_005_AP_001.eps"/>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1946501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2300" dirty="0"/>
              <a:t>Recipe: (chef-apply cookbook)::(chef-apply recipe)</a:t>
            </a:r>
          </a:p>
          <a:p>
            <a:r>
              <a:rPr lang="en-US" sz="2300" dirty="0"/>
              <a:t>  * package[vim] action install</a:t>
            </a:r>
          </a:p>
          <a:p>
            <a:r>
              <a:rPr lang="en-US" sz="2300" dirty="0"/>
              <a:t>    - install version 7.2.411-1.8.el6 of package vim-enhanced</a:t>
            </a:r>
          </a:p>
        </p:txBody>
      </p:sp>
      <p:sp>
        <p:nvSpPr>
          <p:cNvPr id="3" name="Title 2"/>
          <p:cNvSpPr>
            <a:spLocks noGrp="1"/>
          </p:cNvSpPr>
          <p:nvPr>
            <p:ph type="title"/>
          </p:nvPr>
        </p:nvSpPr>
        <p:spPr/>
        <p:txBody>
          <a:bodyPr/>
          <a:lstStyle/>
          <a:p>
            <a:r>
              <a:rPr lang="en-US" dirty="0" smtClean="0"/>
              <a:t>Install vim</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smtClean="0"/>
              <a:t>sudo</a:t>
            </a:r>
            <a:r>
              <a:rPr lang="en-US" dirty="0" smtClean="0"/>
              <a:t> chef-apply -e "package 'vim'"</a:t>
            </a:r>
            <a:endParaRPr lang="en-US" dirty="0"/>
          </a:p>
        </p:txBody>
      </p:sp>
    </p:spTree>
    <p:extLst>
      <p:ext uri="{BB962C8B-B14F-4D97-AF65-F5344CB8AC3E}">
        <p14:creationId xmlns:p14="http://schemas.microsoft.com/office/powerpoint/2010/main" val="1851161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2800" dirty="0"/>
              <a:t>Recipe: (chef-apply cookbook)::(chef-apply recipe)</a:t>
            </a:r>
          </a:p>
          <a:p>
            <a:r>
              <a:rPr lang="en-US" sz="2800" dirty="0"/>
              <a:t>  * package[</a:t>
            </a:r>
            <a:r>
              <a:rPr lang="en-US" sz="2800" dirty="0" err="1"/>
              <a:t>emacs</a:t>
            </a:r>
            <a:r>
              <a:rPr lang="en-US" sz="2800" dirty="0"/>
              <a:t>] action install</a:t>
            </a:r>
          </a:p>
          <a:p>
            <a:r>
              <a:rPr lang="en-US" sz="2800" dirty="0"/>
              <a:t>    - install version 23.1-25.el6 of package </a:t>
            </a:r>
            <a:r>
              <a:rPr lang="en-US" sz="2800" dirty="0" err="1"/>
              <a:t>emacs</a:t>
            </a:r>
            <a:endParaRPr lang="en-US" sz="2800" dirty="0"/>
          </a:p>
        </p:txBody>
      </p:sp>
      <p:sp>
        <p:nvSpPr>
          <p:cNvPr id="3" name="Title 2"/>
          <p:cNvSpPr>
            <a:spLocks noGrp="1"/>
          </p:cNvSpPr>
          <p:nvPr>
            <p:ph type="title"/>
          </p:nvPr>
        </p:nvSpPr>
        <p:spPr/>
        <p:txBody>
          <a:bodyPr/>
          <a:lstStyle/>
          <a:p>
            <a:r>
              <a:rPr lang="en-US" dirty="0" smtClean="0"/>
              <a:t>Install </a:t>
            </a:r>
            <a:r>
              <a:rPr lang="en-US" dirty="0" err="1" smtClean="0"/>
              <a:t>emacs</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a:t>sudo</a:t>
            </a:r>
            <a:r>
              <a:rPr lang="en-US" dirty="0"/>
              <a:t> chef-apply -e "package '</a:t>
            </a:r>
            <a:r>
              <a:rPr lang="en-US" dirty="0" err="1" smtClean="0"/>
              <a:t>emacs</a:t>
            </a:r>
            <a:r>
              <a:rPr lang="en-US" dirty="0" smtClean="0"/>
              <a:t>'</a:t>
            </a:r>
            <a:r>
              <a:rPr lang="en-US" dirty="0"/>
              <a:t>"</a:t>
            </a:r>
          </a:p>
        </p:txBody>
      </p:sp>
    </p:spTree>
    <p:extLst>
      <p:ext uri="{BB962C8B-B14F-4D97-AF65-F5344CB8AC3E}">
        <p14:creationId xmlns:p14="http://schemas.microsoft.com/office/powerpoint/2010/main" val="2723743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r>
              <a:rPr lang="en-US" sz="2900" dirty="0"/>
              <a:t>Recipe: (chef-apply cookbook)::(chef-apply recipe)</a:t>
            </a:r>
          </a:p>
          <a:p>
            <a:r>
              <a:rPr lang="en-US" sz="2900" dirty="0"/>
              <a:t>  * package[</a:t>
            </a:r>
            <a:r>
              <a:rPr lang="en-US" sz="2900" dirty="0" err="1"/>
              <a:t>nano</a:t>
            </a:r>
            <a:r>
              <a:rPr lang="en-US" sz="2900" dirty="0"/>
              <a:t>] action install</a:t>
            </a:r>
          </a:p>
          <a:p>
            <a:r>
              <a:rPr lang="en-US" sz="2900" dirty="0"/>
              <a:t>    - install version 2.0.9-7.el6 of package </a:t>
            </a:r>
            <a:r>
              <a:rPr lang="en-US" sz="2900" dirty="0" err="1"/>
              <a:t>nano</a:t>
            </a:r>
            <a:endParaRPr lang="en-US" sz="2900" dirty="0"/>
          </a:p>
        </p:txBody>
      </p:sp>
      <p:sp>
        <p:nvSpPr>
          <p:cNvPr id="3" name="Title 2"/>
          <p:cNvSpPr>
            <a:spLocks noGrp="1"/>
          </p:cNvSpPr>
          <p:nvPr>
            <p:ph type="title"/>
          </p:nvPr>
        </p:nvSpPr>
        <p:spPr/>
        <p:txBody>
          <a:bodyPr/>
          <a:lstStyle/>
          <a:p>
            <a:r>
              <a:rPr lang="en-US" dirty="0" smtClean="0"/>
              <a:t>Install </a:t>
            </a:r>
            <a:r>
              <a:rPr lang="en-US" dirty="0" err="1" smtClean="0"/>
              <a:t>nano</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err="1"/>
              <a:t>sudo</a:t>
            </a:r>
            <a:r>
              <a:rPr lang="en-US" dirty="0"/>
              <a:t> chef-apply -e "package </a:t>
            </a:r>
            <a:r>
              <a:rPr lang="en-US" dirty="0" smtClean="0"/>
              <a:t>'</a:t>
            </a:r>
            <a:r>
              <a:rPr lang="en-US" dirty="0" err="1" smtClean="0"/>
              <a:t>nano</a:t>
            </a:r>
            <a:r>
              <a:rPr lang="en-US" dirty="0" smtClean="0"/>
              <a:t>'</a:t>
            </a:r>
            <a:r>
              <a:rPr lang="en-US" dirty="0"/>
              <a:t>"</a:t>
            </a:r>
          </a:p>
        </p:txBody>
      </p:sp>
    </p:spTree>
    <p:extLst>
      <p:ext uri="{BB962C8B-B14F-4D97-AF65-F5344CB8AC3E}">
        <p14:creationId xmlns:p14="http://schemas.microsoft.com/office/powerpoint/2010/main" val="716777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Resources</a:t>
            </a:r>
            <a:endParaRPr lang="en-US" dirty="0"/>
          </a:p>
        </p:txBody>
      </p:sp>
      <p:sp>
        <p:nvSpPr>
          <p:cNvPr id="6" name="Text Placeholder 5"/>
          <p:cNvSpPr>
            <a:spLocks noGrp="1"/>
          </p:cNvSpPr>
          <p:nvPr>
            <p:ph type="body" sz="quarter" idx="10"/>
          </p:nvPr>
        </p:nvSpPr>
        <p:spPr/>
        <p:txBody>
          <a:bodyPr/>
          <a:lstStyle/>
          <a:p>
            <a:r>
              <a:rPr lang="en-US" dirty="0" smtClean="0"/>
              <a:t>Describe the desired state</a:t>
            </a:r>
          </a:p>
          <a:p>
            <a:r>
              <a:rPr lang="en-US" dirty="0" smtClean="0"/>
              <a:t>Do not need to tell Chef how to get there</a:t>
            </a:r>
          </a:p>
          <a:p>
            <a:endParaRPr lang="en-US" dirty="0"/>
          </a:p>
          <a:p>
            <a:r>
              <a:rPr lang="en-US" dirty="0" smtClean="0"/>
              <a:t>What happens if you re-run the chef-apply command?</a:t>
            </a:r>
            <a:endParaRPr lang="en-US" dirty="0"/>
          </a:p>
        </p:txBody>
      </p:sp>
    </p:spTree>
    <p:extLst>
      <p:ext uri="{BB962C8B-B14F-4D97-AF65-F5344CB8AC3E}">
        <p14:creationId xmlns:p14="http://schemas.microsoft.com/office/powerpoint/2010/main" val="2066376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3200" dirty="0"/>
              <a:t>Recipe: (chef-apply cookbook)::(chef-apply recipe)</a:t>
            </a:r>
          </a:p>
          <a:p>
            <a:r>
              <a:rPr lang="en-US" sz="3200" dirty="0"/>
              <a:t>  * package[vim] action install (up to date)</a:t>
            </a:r>
          </a:p>
        </p:txBody>
      </p:sp>
      <p:sp>
        <p:nvSpPr>
          <p:cNvPr id="4" name="Title 3"/>
          <p:cNvSpPr>
            <a:spLocks noGrp="1"/>
          </p:cNvSpPr>
          <p:nvPr>
            <p:ph type="title"/>
          </p:nvPr>
        </p:nvSpPr>
        <p:spPr/>
        <p:txBody>
          <a:bodyPr/>
          <a:lstStyle/>
          <a:p>
            <a:r>
              <a:rPr lang="en-US" dirty="0" smtClean="0"/>
              <a:t>Install $EDITOR again with chef-apply</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err="1"/>
              <a:t>sudo</a:t>
            </a:r>
            <a:r>
              <a:rPr lang="en-US" dirty="0"/>
              <a:t> chef-apply -e "package 'vim'"</a:t>
            </a:r>
          </a:p>
        </p:txBody>
      </p:sp>
    </p:spTree>
    <p:extLst>
      <p:ext uri="{BB962C8B-B14F-4D97-AF65-F5344CB8AC3E}">
        <p14:creationId xmlns:p14="http://schemas.microsoft.com/office/powerpoint/2010/main" val="2897750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test 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Tree>
    <p:extLst>
      <p:ext uri="{BB962C8B-B14F-4D97-AF65-F5344CB8AC3E}">
        <p14:creationId xmlns:p14="http://schemas.microsoft.com/office/powerpoint/2010/main" val="3173402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t> 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sp>
        <p:nvSpPr>
          <p:cNvPr id="10" name="Text Placeholder 5"/>
          <p:cNvSpPr txBox="1">
            <a:spLocks/>
          </p:cNvSpPr>
          <p:nvPr/>
        </p:nvSpPr>
        <p:spPr bwMode="white">
          <a:xfrm>
            <a:off x="6163734" y="4958645"/>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endParaRPr lang="en-US" dirty="0"/>
          </a:p>
        </p:txBody>
      </p:sp>
      <p:sp>
        <p:nvSpPr>
          <p:cNvPr id="21" name="Rectangle 20"/>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3219356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15" name="Rectangle 14"/>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1904457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6759222" y="4374444"/>
            <a:ext cx="14111" cy="63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223000" y="4967112"/>
            <a:ext cx="1226297" cy="615553"/>
          </a:xfrm>
          <a:prstGeom prst="rect">
            <a:avLst/>
          </a:prstGeom>
          <a:noFill/>
        </p:spPr>
        <p:txBody>
          <a:bodyPr wrap="none" lIns="0" tIns="0" rIns="0" bIns="0" rtlCol="0">
            <a:spAutoFit/>
          </a:bodyPr>
          <a:lstStyle/>
          <a:p>
            <a:r>
              <a:rPr lang="en-US" sz="4000" dirty="0" smtClean="0">
                <a:solidFill>
                  <a:schemeClr val="accent3">
                    <a:lumMod val="50000"/>
                  </a:schemeClr>
                </a:solidFill>
              </a:rPr>
              <a:t>Done</a:t>
            </a:r>
          </a:p>
        </p:txBody>
      </p: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15" name="Rectangle 14"/>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3805460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8" idx="2"/>
          </p:cNvCxnSpPr>
          <p:nvPr/>
        </p:nvCxnSpPr>
        <p:spPr>
          <a:xfrm>
            <a:off x="8926689" y="2667001"/>
            <a:ext cx="2136422" cy="10442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6759222" y="4374444"/>
            <a:ext cx="14111" cy="63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223000" y="4967112"/>
            <a:ext cx="1226297" cy="615553"/>
          </a:xfrm>
          <a:prstGeom prst="rect">
            <a:avLst/>
          </a:prstGeom>
          <a:noFill/>
        </p:spPr>
        <p:txBody>
          <a:bodyPr wrap="none" lIns="0" tIns="0" rIns="0" bIns="0" rtlCol="0">
            <a:spAutoFit/>
          </a:bodyPr>
          <a:lstStyle/>
          <a:p>
            <a:r>
              <a:rPr lang="en-US" sz="4000" dirty="0" smtClean="0">
                <a:solidFill>
                  <a:schemeClr val="accent3">
                    <a:lumMod val="50000"/>
                  </a:schemeClr>
                </a:solidFill>
              </a:rPr>
              <a:t>Done</a:t>
            </a:r>
          </a:p>
        </p:txBody>
      </p: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22" name="TextBox 21"/>
          <p:cNvSpPr txBox="1"/>
          <p:nvPr/>
        </p:nvSpPr>
        <p:spPr>
          <a:xfrm>
            <a:off x="10876845" y="3764846"/>
            <a:ext cx="655728" cy="615553"/>
          </a:xfrm>
          <a:prstGeom prst="rect">
            <a:avLst/>
          </a:prstGeom>
          <a:noFill/>
        </p:spPr>
        <p:txBody>
          <a:bodyPr wrap="none" lIns="0" tIns="0" rIns="0" bIns="0" rtlCol="0">
            <a:spAutoFit/>
          </a:bodyPr>
          <a:lstStyle/>
          <a:p>
            <a:r>
              <a:rPr lang="en-US" sz="4000" dirty="0" smtClean="0">
                <a:solidFill>
                  <a:schemeClr val="accent3">
                    <a:lumMod val="50000"/>
                  </a:schemeClr>
                </a:solidFill>
              </a:rPr>
              <a:t>No</a:t>
            </a:r>
          </a:p>
        </p:txBody>
      </p:sp>
      <p:sp>
        <p:nvSpPr>
          <p:cNvPr id="15" name="Rectangle 14"/>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630583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 as Code</a:t>
            </a:r>
            <a:endParaRPr lang="en-US" dirty="0"/>
          </a:p>
        </p:txBody>
      </p:sp>
      <p:sp>
        <p:nvSpPr>
          <p:cNvPr id="4" name="Text Placeholder 3"/>
          <p:cNvSpPr>
            <a:spLocks noGrp="1"/>
          </p:cNvSpPr>
          <p:nvPr>
            <p:ph type="body" sz="quarter" idx="10"/>
          </p:nvPr>
        </p:nvSpPr>
        <p:spPr/>
        <p:txBody>
          <a:bodyPr/>
          <a:lstStyle/>
          <a:p>
            <a:r>
              <a:rPr lang="en-US" dirty="0" smtClean="0"/>
              <a:t>Treat like any other code base</a:t>
            </a:r>
            <a:endParaRPr lang="en-US" dirty="0"/>
          </a:p>
        </p:txBody>
      </p:sp>
      <p:sp>
        <p:nvSpPr>
          <p:cNvPr id="5" name="Content Placeholder 4"/>
          <p:cNvSpPr>
            <a:spLocks noGrp="1"/>
          </p:cNvSpPr>
          <p:nvPr>
            <p:ph sz="quarter" idx="12"/>
          </p:nvPr>
        </p:nvSpPr>
        <p:spPr/>
        <p:txBody>
          <a:bodyPr/>
          <a:lstStyle/>
          <a:p>
            <a:endParaRPr lang="en-US"/>
          </a:p>
        </p:txBody>
      </p:sp>
      <p:pic>
        <p:nvPicPr>
          <p:cNvPr id="7" name="Picture Placeholder 6" descr="Figure_005_AP_001.eps"/>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1506541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repair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8" idx="2"/>
          </p:cNvCxnSpPr>
          <p:nvPr/>
        </p:nvCxnSpPr>
        <p:spPr>
          <a:xfrm>
            <a:off x="8926689" y="2667001"/>
            <a:ext cx="2136422" cy="10442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11176000" y="4416777"/>
            <a:ext cx="0" cy="6208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6759222" y="4374444"/>
            <a:ext cx="14111" cy="63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223000" y="4967112"/>
            <a:ext cx="1226297" cy="615553"/>
          </a:xfrm>
          <a:prstGeom prst="rect">
            <a:avLst/>
          </a:prstGeom>
          <a:noFill/>
        </p:spPr>
        <p:txBody>
          <a:bodyPr wrap="none" lIns="0" tIns="0" rIns="0" bIns="0" rtlCol="0">
            <a:spAutoFit/>
          </a:bodyPr>
          <a:lstStyle/>
          <a:p>
            <a:r>
              <a:rPr lang="en-US" sz="4000" dirty="0" smtClean="0">
                <a:solidFill>
                  <a:schemeClr val="accent3">
                    <a:lumMod val="50000"/>
                  </a:schemeClr>
                </a:solidFill>
              </a:rPr>
              <a:t>Done</a:t>
            </a:r>
          </a:p>
        </p:txBody>
      </p:sp>
      <p:sp>
        <p:nvSpPr>
          <p:cNvPr id="20" name="TextBox 19"/>
          <p:cNvSpPr txBox="1"/>
          <p:nvPr/>
        </p:nvSpPr>
        <p:spPr>
          <a:xfrm>
            <a:off x="9874956" y="4950179"/>
            <a:ext cx="1739008" cy="615553"/>
          </a:xfrm>
          <a:prstGeom prst="rect">
            <a:avLst/>
          </a:prstGeom>
          <a:noFill/>
        </p:spPr>
        <p:txBody>
          <a:bodyPr wrap="none" lIns="0" tIns="0" rIns="0" bIns="0" rtlCol="0">
            <a:spAutoFit/>
          </a:bodyPr>
          <a:lstStyle/>
          <a:p>
            <a:r>
              <a:rPr lang="en-US" sz="4000" dirty="0" smtClean="0">
                <a:solidFill>
                  <a:schemeClr val="accent3">
                    <a:lumMod val="50000"/>
                  </a:schemeClr>
                </a:solidFill>
              </a:rPr>
              <a:t>Install it</a:t>
            </a:r>
          </a:p>
        </p:txBody>
      </p: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22" name="TextBox 21"/>
          <p:cNvSpPr txBox="1"/>
          <p:nvPr/>
        </p:nvSpPr>
        <p:spPr>
          <a:xfrm>
            <a:off x="10876845" y="3764846"/>
            <a:ext cx="655728" cy="615553"/>
          </a:xfrm>
          <a:prstGeom prst="rect">
            <a:avLst/>
          </a:prstGeom>
          <a:noFill/>
        </p:spPr>
        <p:txBody>
          <a:bodyPr wrap="none" lIns="0" tIns="0" rIns="0" bIns="0" rtlCol="0">
            <a:spAutoFit/>
          </a:bodyPr>
          <a:lstStyle/>
          <a:p>
            <a:r>
              <a:rPr lang="en-US" sz="4000" dirty="0" smtClean="0">
                <a:solidFill>
                  <a:schemeClr val="accent3">
                    <a:lumMod val="50000"/>
                  </a:schemeClr>
                </a:solidFill>
              </a:rPr>
              <a:t>No</a:t>
            </a:r>
          </a:p>
        </p:txBody>
      </p:sp>
      <p:sp>
        <p:nvSpPr>
          <p:cNvPr id="15" name="Rectangle 14"/>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Tree>
    <p:extLst>
      <p:ext uri="{BB962C8B-B14F-4D97-AF65-F5344CB8AC3E}">
        <p14:creationId xmlns:p14="http://schemas.microsoft.com/office/powerpoint/2010/main" val="4027701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and Repair</a:t>
            </a:r>
            <a:endParaRPr lang="en-US" dirty="0"/>
          </a:p>
        </p:txBody>
      </p:sp>
      <p:sp>
        <p:nvSpPr>
          <p:cNvPr id="6" name="Text Placeholder 5"/>
          <p:cNvSpPr>
            <a:spLocks noGrp="1"/>
          </p:cNvSpPr>
          <p:nvPr>
            <p:ph type="body" sz="quarter" idx="10"/>
          </p:nvPr>
        </p:nvSpPr>
        <p:spPr/>
        <p:txBody>
          <a:bodyPr/>
          <a:lstStyle/>
          <a:p>
            <a:pPr marL="0" indent="0">
              <a:buNone/>
            </a:pPr>
            <a:r>
              <a:rPr lang="en-US" dirty="0"/>
              <a:t>Resources follow a </a:t>
            </a:r>
            <a:r>
              <a:rPr lang="en-US" b="1" dirty="0">
                <a:solidFill>
                  <a:srgbClr val="F18B21"/>
                </a:solidFill>
              </a:rPr>
              <a:t>test</a:t>
            </a:r>
            <a:r>
              <a:rPr lang="en-US" dirty="0">
                <a:solidFill>
                  <a:srgbClr val="F18B21"/>
                </a:solidFill>
              </a:rPr>
              <a:t> </a:t>
            </a:r>
            <a:r>
              <a:rPr lang="en-US" dirty="0"/>
              <a:t>and </a:t>
            </a:r>
            <a:r>
              <a:rPr lang="en-US" b="1" dirty="0">
                <a:solidFill>
                  <a:srgbClr val="F18B21"/>
                </a:solidFill>
              </a:rPr>
              <a:t>repair</a:t>
            </a:r>
            <a:r>
              <a:rPr lang="en-US" dirty="0">
                <a:solidFill>
                  <a:srgbClr val="F18B21"/>
                </a:solidFill>
              </a:rPr>
              <a:t> </a:t>
            </a:r>
            <a:r>
              <a:rPr lang="en-US" dirty="0" smtClean="0"/>
              <a:t>model</a:t>
            </a:r>
            <a:endParaRPr lang="en-US" dirty="0"/>
          </a:p>
        </p:txBody>
      </p:sp>
      <p:sp>
        <p:nvSpPr>
          <p:cNvPr id="7" name="Content Placeholder 6"/>
          <p:cNvSpPr>
            <a:spLocks noGrp="1"/>
          </p:cNvSpPr>
          <p:nvPr>
            <p:ph sz="quarter" idx="11"/>
          </p:nvPr>
        </p:nvSpPr>
        <p:spPr>
          <a:xfrm>
            <a:off x="6181344" y="1143000"/>
            <a:ext cx="5486400" cy="663222"/>
          </a:xfrm>
        </p:spPr>
        <p:txBody>
          <a:bodyPr/>
          <a:lstStyle/>
          <a:p>
            <a:pPr algn="ctr"/>
            <a:r>
              <a:rPr lang="en-US" dirty="0">
                <a:solidFill>
                  <a:srgbClr val="000000"/>
                </a:solidFill>
              </a:rPr>
              <a:t>package </a:t>
            </a:r>
            <a:r>
              <a:rPr lang="en-US" dirty="0">
                <a:solidFill>
                  <a:srgbClr val="4E9A06"/>
                </a:solidFill>
              </a:rPr>
              <a:t>"vim"</a:t>
            </a:r>
          </a:p>
          <a:p>
            <a:endParaRPr lang="en-US" dirty="0"/>
          </a:p>
        </p:txBody>
      </p:sp>
      <p:sp>
        <p:nvSpPr>
          <p:cNvPr id="8" name="Text Placeholder 5"/>
          <p:cNvSpPr txBox="1">
            <a:spLocks/>
          </p:cNvSpPr>
          <p:nvPr/>
        </p:nvSpPr>
        <p:spPr bwMode="white">
          <a:xfrm>
            <a:off x="6183489" y="1944513"/>
            <a:ext cx="5486400" cy="722488"/>
          </a:xfrm>
          <a:prstGeom prst="rect">
            <a:avLst/>
          </a:prstGeom>
        </p:spPr>
        <p:txBody>
          <a:bodyPr vert="horz" wrap="square" lIns="0" tIns="0" rIns="0" bIns="0" rtlCol="0">
            <a:noAutofit/>
          </a:bodyPr>
          <a:lstStyle>
            <a:lvl1pPr marL="231775" indent="-231775" algn="l" defTabSz="914363" rtl="0" eaLnBrk="1" latinLnBrk="0" hangingPunct="1">
              <a:lnSpc>
                <a:spcPct val="100000"/>
              </a:lnSpc>
              <a:spcBef>
                <a:spcPts val="600"/>
              </a:spcBef>
              <a:buSzPct val="90000"/>
              <a:buFont typeface="Arial" pitchFamily="34" charset="0"/>
              <a:buChar char="•"/>
              <a:defRPr sz="4000" kern="1200" baseline="0">
                <a:solidFill>
                  <a:schemeClr val="accent3">
                    <a:lumMod val="50000"/>
                  </a:schemeClr>
                </a:solidFill>
                <a:latin typeface="+mn-lt"/>
                <a:ea typeface="+mn-ea"/>
                <a:cs typeface="+mn-cs"/>
              </a:defRPr>
            </a:lvl1pPr>
            <a:lvl2pPr marL="457200" indent="-225425" algn="l" defTabSz="914363" rtl="0" eaLnBrk="1" latinLnBrk="0" hangingPunct="1">
              <a:lnSpc>
                <a:spcPct val="100000"/>
              </a:lnSpc>
              <a:spcBef>
                <a:spcPts val="600"/>
              </a:spcBef>
              <a:buSzPct val="90000"/>
              <a:buFont typeface="Arial" pitchFamily="34" charset="0"/>
              <a:buChar char="•"/>
              <a:defRPr sz="3600" kern="1200" baseline="0">
                <a:solidFill>
                  <a:schemeClr val="accent3">
                    <a:lumMod val="50000"/>
                  </a:schemeClr>
                </a:solidFill>
                <a:latin typeface="+mn-lt"/>
                <a:ea typeface="+mn-ea"/>
                <a:cs typeface="+mn-cs"/>
              </a:defRPr>
            </a:lvl2pPr>
            <a:lvl3pPr marL="630238" indent="-173038" algn="l" defTabSz="914363" rtl="0" eaLnBrk="1" latinLnBrk="0" hangingPunct="1">
              <a:lnSpc>
                <a:spcPct val="100000"/>
              </a:lnSpc>
              <a:spcBef>
                <a:spcPts val="600"/>
              </a:spcBef>
              <a:buSzPct val="90000"/>
              <a:buFont typeface="Arial" pitchFamily="34" charset="0"/>
              <a:buChar char="•"/>
              <a:defRPr sz="3200" kern="1200" baseline="0">
                <a:solidFill>
                  <a:schemeClr val="accent3">
                    <a:lumMod val="50000"/>
                  </a:schemeClr>
                </a:solidFill>
                <a:latin typeface="+mn-lt"/>
                <a:ea typeface="+mn-ea"/>
                <a:cs typeface="+mn-cs"/>
              </a:defRPr>
            </a:lvl3pPr>
            <a:lvl4pPr marL="801688" indent="-171450" algn="l" defTabSz="914363" rtl="0" eaLnBrk="1" latinLnBrk="0" hangingPunct="1">
              <a:lnSpc>
                <a:spcPct val="100000"/>
              </a:lnSpc>
              <a:spcBef>
                <a:spcPts val="600"/>
              </a:spcBef>
              <a:buSzPct val="90000"/>
              <a:buFont typeface="Arial" pitchFamily="34" charset="0"/>
              <a:buChar char="•"/>
              <a:defRPr sz="2800" kern="1200" baseline="0">
                <a:solidFill>
                  <a:schemeClr val="accent3">
                    <a:lumMod val="50000"/>
                  </a:schemeClr>
                </a:solidFill>
                <a:latin typeface="+mn-lt"/>
                <a:ea typeface="+mn-ea"/>
                <a:cs typeface="+mn-cs"/>
              </a:defRPr>
            </a:lvl4pPr>
            <a:lvl5pPr marL="974725" indent="-173038" algn="l" defTabSz="914363" rtl="0" eaLnBrk="1" latinLnBrk="0" hangingPunct="1">
              <a:lnSpc>
                <a:spcPct val="100000"/>
              </a:lnSpc>
              <a:spcBef>
                <a:spcPts val="600"/>
              </a:spcBef>
              <a:buSzPct val="90000"/>
              <a:buFont typeface="Arial" pitchFamily="34" charset="0"/>
              <a:buChar char="•"/>
              <a:defRPr sz="24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dirty="0" smtClean="0"/>
              <a:t>Is vim installed?</a:t>
            </a:r>
            <a:endParaRPr lang="en-US" dirty="0"/>
          </a:p>
        </p:txBody>
      </p:sp>
      <p:cxnSp>
        <p:nvCxnSpPr>
          <p:cNvPr id="3" name="Straight Arrow Connector 2"/>
          <p:cNvCxnSpPr>
            <a:stCxn id="8" idx="2"/>
          </p:cNvCxnSpPr>
          <p:nvPr/>
        </p:nvCxnSpPr>
        <p:spPr>
          <a:xfrm flipH="1">
            <a:off x="6886222" y="2667001"/>
            <a:ext cx="2040467" cy="10583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a:stCxn id="8" idx="2"/>
          </p:cNvCxnSpPr>
          <p:nvPr/>
        </p:nvCxnSpPr>
        <p:spPr>
          <a:xfrm>
            <a:off x="8926689" y="2667001"/>
            <a:ext cx="2136422" cy="10442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11176000" y="4416777"/>
            <a:ext cx="0" cy="6208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H="1">
            <a:off x="7521222" y="5319889"/>
            <a:ext cx="2229558"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a:off x="6759222" y="4374444"/>
            <a:ext cx="14111" cy="6350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6223000" y="4967112"/>
            <a:ext cx="1226297" cy="615553"/>
          </a:xfrm>
          <a:prstGeom prst="rect">
            <a:avLst/>
          </a:prstGeom>
          <a:noFill/>
        </p:spPr>
        <p:txBody>
          <a:bodyPr wrap="none" lIns="0" tIns="0" rIns="0" bIns="0" rtlCol="0">
            <a:spAutoFit/>
          </a:bodyPr>
          <a:lstStyle/>
          <a:p>
            <a:r>
              <a:rPr lang="en-US" sz="4000" dirty="0" smtClean="0">
                <a:solidFill>
                  <a:schemeClr val="accent3">
                    <a:lumMod val="50000"/>
                  </a:schemeClr>
                </a:solidFill>
              </a:rPr>
              <a:t>Done</a:t>
            </a:r>
          </a:p>
        </p:txBody>
      </p:sp>
      <p:sp>
        <p:nvSpPr>
          <p:cNvPr id="20" name="TextBox 19"/>
          <p:cNvSpPr txBox="1"/>
          <p:nvPr/>
        </p:nvSpPr>
        <p:spPr>
          <a:xfrm>
            <a:off x="9874956" y="4950179"/>
            <a:ext cx="1739008" cy="615553"/>
          </a:xfrm>
          <a:prstGeom prst="rect">
            <a:avLst/>
          </a:prstGeom>
          <a:noFill/>
        </p:spPr>
        <p:txBody>
          <a:bodyPr wrap="none" lIns="0" tIns="0" rIns="0" bIns="0" rtlCol="0">
            <a:spAutoFit/>
          </a:bodyPr>
          <a:lstStyle/>
          <a:p>
            <a:r>
              <a:rPr lang="en-US" sz="4000" dirty="0" smtClean="0">
                <a:solidFill>
                  <a:schemeClr val="accent3">
                    <a:lumMod val="50000"/>
                  </a:schemeClr>
                </a:solidFill>
              </a:rPr>
              <a:t>Install it</a:t>
            </a:r>
          </a:p>
        </p:txBody>
      </p:sp>
      <p:sp>
        <p:nvSpPr>
          <p:cNvPr id="21" name="TextBox 20"/>
          <p:cNvSpPr txBox="1"/>
          <p:nvPr/>
        </p:nvSpPr>
        <p:spPr>
          <a:xfrm>
            <a:off x="6304845" y="3750735"/>
            <a:ext cx="836818" cy="615553"/>
          </a:xfrm>
          <a:prstGeom prst="rect">
            <a:avLst/>
          </a:prstGeom>
          <a:noFill/>
        </p:spPr>
        <p:txBody>
          <a:bodyPr wrap="none" lIns="0" tIns="0" rIns="0" bIns="0" rtlCol="0">
            <a:spAutoFit/>
          </a:bodyPr>
          <a:lstStyle/>
          <a:p>
            <a:r>
              <a:rPr lang="en-US" sz="4000" dirty="0" smtClean="0">
                <a:solidFill>
                  <a:schemeClr val="accent3">
                    <a:lumMod val="50000"/>
                  </a:schemeClr>
                </a:solidFill>
              </a:rPr>
              <a:t>Yes</a:t>
            </a:r>
          </a:p>
        </p:txBody>
      </p:sp>
      <p:sp>
        <p:nvSpPr>
          <p:cNvPr id="22" name="TextBox 21"/>
          <p:cNvSpPr txBox="1"/>
          <p:nvPr/>
        </p:nvSpPr>
        <p:spPr>
          <a:xfrm>
            <a:off x="10876845" y="3764846"/>
            <a:ext cx="655728" cy="615553"/>
          </a:xfrm>
          <a:prstGeom prst="rect">
            <a:avLst/>
          </a:prstGeom>
          <a:noFill/>
        </p:spPr>
        <p:txBody>
          <a:bodyPr wrap="none" lIns="0" tIns="0" rIns="0" bIns="0" rtlCol="0">
            <a:spAutoFit/>
          </a:bodyPr>
          <a:lstStyle/>
          <a:p>
            <a:r>
              <a:rPr lang="en-US" sz="4000" dirty="0" smtClean="0">
                <a:solidFill>
                  <a:schemeClr val="accent3">
                    <a:lumMod val="50000"/>
                  </a:schemeClr>
                </a:solidFill>
              </a:rPr>
              <a:t>No</a:t>
            </a:r>
          </a:p>
        </p:txBody>
      </p:sp>
      <p:sp>
        <p:nvSpPr>
          <p:cNvPr id="2" name="Rectangle 1"/>
          <p:cNvSpPr/>
          <p:nvPr/>
        </p:nvSpPr>
        <p:spPr bwMode="auto">
          <a:xfrm>
            <a:off x="5940778" y="2046112"/>
            <a:ext cx="914400" cy="479778"/>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Test</a:t>
            </a:r>
          </a:p>
        </p:txBody>
      </p:sp>
      <p:sp>
        <p:nvSpPr>
          <p:cNvPr id="17" name="Rectangle 16"/>
          <p:cNvSpPr/>
          <p:nvPr/>
        </p:nvSpPr>
        <p:spPr bwMode="auto">
          <a:xfrm>
            <a:off x="8209844" y="4117622"/>
            <a:ext cx="1413934" cy="609599"/>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3000" dirty="0" smtClean="0">
                <a:gradFill>
                  <a:gsLst>
                    <a:gs pos="0">
                      <a:srgbClr val="FFFFFF"/>
                    </a:gs>
                    <a:gs pos="100000">
                      <a:srgbClr val="FFFFFF"/>
                    </a:gs>
                  </a:gsLst>
                  <a:lin ang="5400000" scaled="0"/>
                </a:gradFill>
              </a:rPr>
              <a:t>Repair</a:t>
            </a:r>
          </a:p>
        </p:txBody>
      </p:sp>
    </p:spTree>
    <p:extLst>
      <p:ext uri="{BB962C8B-B14F-4D97-AF65-F5344CB8AC3E}">
        <p14:creationId xmlns:p14="http://schemas.microsoft.com/office/powerpoint/2010/main" val="1889585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Resources – Test and Repair</a:t>
            </a:r>
            <a:endParaRPr lang="en-US" dirty="0"/>
          </a:p>
        </p:txBody>
      </p:sp>
      <p:sp>
        <p:nvSpPr>
          <p:cNvPr id="6" name="Text Placeholder 5"/>
          <p:cNvSpPr>
            <a:spLocks noGrp="1"/>
          </p:cNvSpPr>
          <p:nvPr>
            <p:ph type="body" sz="quarter" idx="10"/>
          </p:nvPr>
        </p:nvSpPr>
        <p:spPr/>
        <p:txBody>
          <a:bodyPr/>
          <a:lstStyle/>
          <a:p>
            <a:r>
              <a:rPr lang="en-US" dirty="0" smtClean="0"/>
              <a:t>Resources follow a test and repair model</a:t>
            </a:r>
          </a:p>
          <a:p>
            <a:endParaRPr lang="en-US" dirty="0" smtClean="0"/>
          </a:p>
          <a:p>
            <a:r>
              <a:rPr lang="en-US" dirty="0" smtClean="0"/>
              <a:t>Resource currently in the desired state? (test)</a:t>
            </a:r>
          </a:p>
          <a:p>
            <a:pPr lvl="1"/>
            <a:r>
              <a:rPr lang="en-US" dirty="0" smtClean="0"/>
              <a:t>Yes – Do nothing</a:t>
            </a:r>
          </a:p>
          <a:p>
            <a:pPr lvl="1"/>
            <a:r>
              <a:rPr lang="en-US" dirty="0" smtClean="0"/>
              <a:t>No – Bring the resource into the desired state (repair)</a:t>
            </a:r>
            <a:endParaRPr lang="en-US" dirty="0"/>
          </a:p>
        </p:txBody>
      </p:sp>
    </p:spTree>
    <p:extLst>
      <p:ext uri="{BB962C8B-B14F-4D97-AF65-F5344CB8AC3E}">
        <p14:creationId xmlns:p14="http://schemas.microsoft.com/office/powerpoint/2010/main" val="1423602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dirty="0"/>
          </a:p>
        </p:txBody>
      </p:sp>
      <p:sp>
        <p:nvSpPr>
          <p:cNvPr id="4" name="Text Placeholder 3"/>
          <p:cNvSpPr>
            <a:spLocks noGrp="1"/>
          </p:cNvSpPr>
          <p:nvPr>
            <p:ph type="body" sz="quarter" idx="10"/>
          </p:nvPr>
        </p:nvSpPr>
        <p:spPr/>
        <p:txBody>
          <a:bodyPr/>
          <a:lstStyle/>
          <a:p>
            <a:r>
              <a:rPr lang="en-US" dirty="0"/>
              <a:t>package</a:t>
            </a:r>
          </a:p>
          <a:p>
            <a:r>
              <a:rPr lang="en-US" dirty="0"/>
              <a:t>template</a:t>
            </a:r>
          </a:p>
          <a:p>
            <a:r>
              <a:rPr lang="en-US" dirty="0"/>
              <a:t>service</a:t>
            </a:r>
          </a:p>
          <a:p>
            <a:r>
              <a:rPr lang="en-US" dirty="0"/>
              <a:t>directory</a:t>
            </a:r>
          </a:p>
          <a:p>
            <a:r>
              <a:rPr lang="en-US" dirty="0"/>
              <a:t>user</a:t>
            </a:r>
          </a:p>
          <a:p>
            <a:r>
              <a:rPr lang="en-US" dirty="0" smtClean="0"/>
              <a:t>group</a:t>
            </a:r>
            <a:endParaRPr lang="en-US" dirty="0"/>
          </a:p>
        </p:txBody>
      </p:sp>
      <p:sp>
        <p:nvSpPr>
          <p:cNvPr id="5" name="Text Placeholder 4"/>
          <p:cNvSpPr>
            <a:spLocks noGrp="1"/>
          </p:cNvSpPr>
          <p:nvPr>
            <p:ph type="body" sz="quarter" idx="11"/>
          </p:nvPr>
        </p:nvSpPr>
        <p:spPr/>
        <p:txBody>
          <a:bodyPr/>
          <a:lstStyle/>
          <a:p>
            <a:r>
              <a:rPr lang="en-US" dirty="0" err="1"/>
              <a:t>dsc_script</a:t>
            </a:r>
            <a:endParaRPr lang="en-US" dirty="0"/>
          </a:p>
          <a:p>
            <a:r>
              <a:rPr lang="en-US" dirty="0" err="1"/>
              <a:t>registry_key</a:t>
            </a:r>
            <a:endParaRPr lang="en-US" dirty="0"/>
          </a:p>
          <a:p>
            <a:r>
              <a:rPr lang="en-US" dirty="0" err="1"/>
              <a:t>powershell_script</a:t>
            </a:r>
            <a:endParaRPr lang="en-US" dirty="0"/>
          </a:p>
          <a:p>
            <a:r>
              <a:rPr lang="en-US" dirty="0" err="1"/>
              <a:t>cron</a:t>
            </a:r>
            <a:endParaRPr lang="en-US" dirty="0"/>
          </a:p>
          <a:p>
            <a:r>
              <a:rPr lang="en-US" dirty="0"/>
              <a:t>mount</a:t>
            </a:r>
          </a:p>
          <a:p>
            <a:r>
              <a:rPr lang="en-US" dirty="0" smtClean="0"/>
              <a:t>route</a:t>
            </a:r>
          </a:p>
          <a:p>
            <a:r>
              <a:rPr lang="en-US" dirty="0" smtClean="0"/>
              <a:t>…and more!</a:t>
            </a:r>
            <a:endParaRPr lang="en-US" dirty="0"/>
          </a:p>
        </p:txBody>
      </p:sp>
    </p:spTree>
    <p:extLst>
      <p:ext uri="{BB962C8B-B14F-4D97-AF65-F5344CB8AC3E}">
        <p14:creationId xmlns:p14="http://schemas.microsoft.com/office/powerpoint/2010/main" val="27815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Recipes</a:t>
            </a:r>
            <a:endParaRPr lang="en-US" dirty="0"/>
          </a:p>
        </p:txBody>
      </p:sp>
      <p:sp>
        <p:nvSpPr>
          <p:cNvPr id="3" name="Text Placeholder 2"/>
          <p:cNvSpPr>
            <a:spLocks noGrp="1"/>
          </p:cNvSpPr>
          <p:nvPr>
            <p:ph type="body" sz="quarter" idx="10"/>
          </p:nvPr>
        </p:nvSpPr>
        <p:spPr/>
        <p:txBody>
          <a:bodyPr/>
          <a:lstStyle/>
          <a:p>
            <a:r>
              <a:rPr lang="en-US" dirty="0"/>
              <a:t>Policy is defined as a collection of </a:t>
            </a:r>
            <a:r>
              <a:rPr lang="en-US" b="1" dirty="0" smtClean="0"/>
              <a:t>resources</a:t>
            </a:r>
            <a:r>
              <a:rPr lang="en-US" dirty="0" smtClean="0"/>
              <a:t> </a:t>
            </a:r>
            <a:r>
              <a:rPr lang="en-US" dirty="0"/>
              <a:t>in </a:t>
            </a:r>
            <a:r>
              <a:rPr lang="en-US" b="1" dirty="0" smtClean="0"/>
              <a:t>recipes</a:t>
            </a:r>
            <a:r>
              <a:rPr lang="en-US" dirty="0" smtClean="0"/>
              <a:t>.  </a:t>
            </a:r>
            <a:r>
              <a:rPr lang="en-US" dirty="0"/>
              <a:t>There are lots of abstractions on top of this but </a:t>
            </a:r>
            <a:r>
              <a:rPr lang="en-US" b="1" dirty="0" smtClean="0"/>
              <a:t>resources</a:t>
            </a:r>
            <a:r>
              <a:rPr lang="en-US" dirty="0" smtClean="0"/>
              <a:t> </a:t>
            </a:r>
            <a:r>
              <a:rPr lang="en-US" dirty="0"/>
              <a:t>are the basic building blocks.</a:t>
            </a:r>
          </a:p>
          <a:p>
            <a:endParaRPr lang="en-US" dirty="0" smtClean="0"/>
          </a:p>
        </p:txBody>
      </p:sp>
    </p:spTree>
    <p:extLst>
      <p:ext uri="{BB962C8B-B14F-4D97-AF65-F5344CB8AC3E}">
        <p14:creationId xmlns:p14="http://schemas.microsoft.com/office/powerpoint/2010/main" val="2641880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 </a:t>
            </a:r>
            <a:r>
              <a:rPr lang="en-US" dirty="0" err="1" smtClean="0"/>
              <a:t>git</a:t>
            </a:r>
            <a:endParaRPr lang="en-US" dirty="0"/>
          </a:p>
        </p:txBody>
      </p:sp>
      <p:sp>
        <p:nvSpPr>
          <p:cNvPr id="3" name="Text Placeholder 2"/>
          <p:cNvSpPr>
            <a:spLocks noGrp="1"/>
          </p:cNvSpPr>
          <p:nvPr>
            <p:ph type="body" sz="quarter" idx="10"/>
          </p:nvPr>
        </p:nvSpPr>
        <p:spPr/>
        <p:txBody>
          <a:bodyPr/>
          <a:lstStyle/>
          <a:p>
            <a:r>
              <a:rPr lang="en-US" dirty="0" smtClean="0"/>
              <a:t>The package </a:t>
            </a:r>
            <a:r>
              <a:rPr lang="en-US" dirty="0" err="1" smtClean="0">
                <a:latin typeface="Courier New"/>
                <a:cs typeface="Courier New"/>
              </a:rPr>
              <a:t>git</a:t>
            </a:r>
            <a:r>
              <a:rPr lang="en-US" dirty="0" smtClean="0"/>
              <a:t> should be installed</a:t>
            </a:r>
          </a:p>
          <a:p>
            <a:r>
              <a:rPr lang="en-US" dirty="0" smtClean="0"/>
              <a:t>The </a:t>
            </a:r>
            <a:r>
              <a:rPr lang="en-US" dirty="0"/>
              <a:t>file named '</a:t>
            </a:r>
            <a:r>
              <a:rPr lang="en-US" dirty="0">
                <a:latin typeface="Courier New"/>
                <a:cs typeface="Courier New"/>
              </a:rPr>
              <a:t>/home/chef/.</a:t>
            </a:r>
            <a:r>
              <a:rPr lang="en-US" dirty="0" err="1">
                <a:latin typeface="Courier New"/>
                <a:cs typeface="Courier New"/>
              </a:rPr>
              <a:t>gitconfig</a:t>
            </a:r>
            <a:r>
              <a:rPr lang="en-US" dirty="0"/>
              <a:t>' should be created.  </a:t>
            </a:r>
          </a:p>
          <a:p>
            <a:r>
              <a:rPr lang="en-US" dirty="0"/>
              <a:t>It should be owned by the chef user and group.  </a:t>
            </a:r>
          </a:p>
          <a:p>
            <a:r>
              <a:rPr lang="en-US" dirty="0" smtClean="0"/>
              <a:t>It </a:t>
            </a:r>
            <a:r>
              <a:rPr lang="en-US" dirty="0"/>
              <a:t>should have the content:</a:t>
            </a:r>
          </a:p>
          <a:p>
            <a:pPr marL="0" indent="0">
              <a:buNone/>
            </a:pPr>
            <a:r>
              <a:rPr lang="en-US" sz="2800" dirty="0" smtClean="0"/>
              <a:t>	</a:t>
            </a:r>
            <a:r>
              <a:rPr lang="en-US" sz="2800" dirty="0" smtClean="0">
                <a:latin typeface="Courier New"/>
                <a:cs typeface="Courier New"/>
              </a:rPr>
              <a:t> [</a:t>
            </a:r>
            <a:r>
              <a:rPr lang="en-US" sz="2800" dirty="0">
                <a:latin typeface="Courier New"/>
                <a:cs typeface="Courier New"/>
              </a:rPr>
              <a:t>user]\n  name=John Doe\n  email=</a:t>
            </a:r>
            <a:r>
              <a:rPr lang="en-US" sz="2800" dirty="0" err="1">
                <a:latin typeface="Courier New"/>
                <a:cs typeface="Courier New"/>
              </a:rPr>
              <a:t>jdoe@example</a:t>
            </a:r>
            <a:r>
              <a:rPr lang="en-US" sz="2800" dirty="0">
                <a:latin typeface="Courier New"/>
                <a:cs typeface="Courier New"/>
              </a:rPr>
              <a:t>\</a:t>
            </a:r>
            <a:r>
              <a:rPr lang="en-US" sz="2800" dirty="0" smtClean="0">
                <a:latin typeface="Courier New"/>
                <a:cs typeface="Courier New"/>
              </a:rPr>
              <a:t>n</a:t>
            </a:r>
            <a:endParaRPr lang="en-US" sz="2800" dirty="0">
              <a:latin typeface="Courier New"/>
              <a:cs typeface="Courier New"/>
            </a:endParaRPr>
          </a:p>
          <a:p>
            <a:endParaRPr lang="en-US" dirty="0"/>
          </a:p>
        </p:txBody>
      </p:sp>
    </p:spTree>
    <p:extLst>
      <p:ext uri="{BB962C8B-B14F-4D97-AF65-F5344CB8AC3E}">
        <p14:creationId xmlns:p14="http://schemas.microsoft.com/office/powerpoint/2010/main" val="4155111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 </a:t>
            </a:r>
            <a:r>
              <a:rPr lang="en-US" dirty="0" err="1" smtClean="0"/>
              <a:t>git</a:t>
            </a:r>
            <a:endParaRPr lang="en-US" dirty="0"/>
          </a:p>
        </p:txBody>
      </p:sp>
      <p:sp>
        <p:nvSpPr>
          <p:cNvPr id="4" name="Content Placeholder 3"/>
          <p:cNvSpPr>
            <a:spLocks noGrp="1"/>
          </p:cNvSpPr>
          <p:nvPr>
            <p:ph sz="quarter" idx="10"/>
          </p:nvPr>
        </p:nvSpPr>
        <p:spPr/>
        <p:txBody>
          <a:bodyPr>
            <a:normAutofit/>
          </a:bodyPr>
          <a:lstStyle/>
          <a:p>
            <a:r>
              <a:rPr lang="en-US" sz="2400" dirty="0">
                <a:solidFill>
                  <a:srgbClr val="000000"/>
                </a:solidFill>
              </a:rPr>
              <a:t>package </a:t>
            </a:r>
            <a:r>
              <a:rPr lang="en-US" sz="2400" dirty="0">
                <a:solidFill>
                  <a:srgbClr val="4E9A06"/>
                </a:solidFill>
              </a:rPr>
              <a:t>'</a:t>
            </a:r>
            <a:r>
              <a:rPr lang="en-US" sz="2400" dirty="0" err="1">
                <a:solidFill>
                  <a:srgbClr val="4E9A06"/>
                </a:solidFill>
              </a:rPr>
              <a:t>git</a:t>
            </a:r>
            <a:r>
              <a:rPr lang="en-US" sz="2400" dirty="0">
                <a:solidFill>
                  <a:srgbClr val="4E9A06"/>
                </a:solidFill>
              </a:rPr>
              <a:t>' </a:t>
            </a:r>
            <a:r>
              <a:rPr lang="en-US" sz="2400" b="1" dirty="0">
                <a:solidFill>
                  <a:srgbClr val="204A87"/>
                </a:solidFill>
              </a:rPr>
              <a:t>do</a:t>
            </a:r>
          </a:p>
          <a:p>
            <a:r>
              <a:rPr lang="en-US" sz="2400" dirty="0"/>
              <a:t>  </a:t>
            </a:r>
            <a:r>
              <a:rPr lang="en-US" sz="2400" dirty="0">
                <a:solidFill>
                  <a:srgbClr val="000000"/>
                </a:solidFill>
              </a:rPr>
              <a:t>action </a:t>
            </a:r>
            <a:r>
              <a:rPr lang="en-US" sz="2400" dirty="0">
                <a:solidFill>
                  <a:srgbClr val="4E9A06"/>
                </a:solidFill>
              </a:rPr>
              <a:t>:install</a:t>
            </a:r>
          </a:p>
          <a:p>
            <a:r>
              <a:rPr lang="en-US" sz="2400" b="1" dirty="0">
                <a:solidFill>
                  <a:srgbClr val="204A87"/>
                </a:solidFill>
              </a:rPr>
              <a:t>end</a:t>
            </a:r>
          </a:p>
          <a:p>
            <a:endParaRPr lang="en-US" sz="2400" dirty="0"/>
          </a:p>
          <a:p>
            <a:r>
              <a:rPr lang="en-US" sz="2400" dirty="0">
                <a:solidFill>
                  <a:srgbClr val="000000"/>
                </a:solidFill>
              </a:rPr>
              <a:t>file </a:t>
            </a:r>
            <a:r>
              <a:rPr lang="en-US" sz="2400" dirty="0">
                <a:solidFill>
                  <a:srgbClr val="4E9A06"/>
                </a:solidFill>
              </a:rPr>
              <a:t>'/home/chef/.</a:t>
            </a:r>
            <a:r>
              <a:rPr lang="en-US" sz="2400" dirty="0" err="1">
                <a:solidFill>
                  <a:srgbClr val="4E9A06"/>
                </a:solidFill>
              </a:rPr>
              <a:t>gitconfig</a:t>
            </a:r>
            <a:r>
              <a:rPr lang="en-US" sz="2400" dirty="0">
                <a:solidFill>
                  <a:srgbClr val="4E9A06"/>
                </a:solidFill>
              </a:rPr>
              <a:t>' </a:t>
            </a:r>
            <a:r>
              <a:rPr lang="en-US" sz="2400" b="1" dirty="0">
                <a:solidFill>
                  <a:srgbClr val="204A87"/>
                </a:solidFill>
              </a:rPr>
              <a:t>do</a:t>
            </a:r>
          </a:p>
          <a:p>
            <a:r>
              <a:rPr lang="en-US" sz="2400" dirty="0"/>
              <a:t>  </a:t>
            </a:r>
            <a:r>
              <a:rPr lang="en-US" sz="2400" dirty="0">
                <a:solidFill>
                  <a:srgbClr val="000000"/>
                </a:solidFill>
              </a:rPr>
              <a:t>content </a:t>
            </a:r>
            <a:r>
              <a:rPr lang="en-US" sz="2400" dirty="0">
                <a:solidFill>
                  <a:srgbClr val="4E9A06"/>
                </a:solidFill>
              </a:rPr>
              <a:t>"[user]\n  name</a:t>
            </a:r>
            <a:r>
              <a:rPr lang="en-US" sz="2400" dirty="0" smtClean="0">
                <a:solidFill>
                  <a:srgbClr val="4E9A06"/>
                </a:solidFill>
              </a:rPr>
              <a:t>=John Doe\</a:t>
            </a:r>
            <a:r>
              <a:rPr lang="en-US" sz="2400" dirty="0">
                <a:solidFill>
                  <a:srgbClr val="4E9A06"/>
                </a:solidFill>
              </a:rPr>
              <a:t>n  email</a:t>
            </a:r>
            <a:r>
              <a:rPr lang="en-US" sz="2400" dirty="0" smtClean="0">
                <a:solidFill>
                  <a:srgbClr val="4E9A06"/>
                </a:solidFill>
              </a:rPr>
              <a:t>=</a:t>
            </a:r>
            <a:r>
              <a:rPr lang="en-US" sz="2400" dirty="0" err="1" smtClean="0">
                <a:solidFill>
                  <a:srgbClr val="4E9A06"/>
                </a:solidFill>
              </a:rPr>
              <a:t>jdoe@example</a:t>
            </a:r>
            <a:r>
              <a:rPr lang="en-US" sz="2400" dirty="0" smtClean="0">
                <a:solidFill>
                  <a:srgbClr val="4E9A06"/>
                </a:solidFill>
              </a:rPr>
              <a:t>\</a:t>
            </a:r>
            <a:r>
              <a:rPr lang="en-US" sz="2400" dirty="0">
                <a:solidFill>
                  <a:srgbClr val="4E9A06"/>
                </a:solidFill>
              </a:rPr>
              <a:t>n"</a:t>
            </a:r>
          </a:p>
          <a:p>
            <a:r>
              <a:rPr lang="en-US" sz="2400" dirty="0"/>
              <a:t>  </a:t>
            </a:r>
            <a:r>
              <a:rPr lang="en-US" sz="2400" dirty="0">
                <a:solidFill>
                  <a:srgbClr val="000000"/>
                </a:solidFill>
              </a:rPr>
              <a:t>user </a:t>
            </a:r>
            <a:r>
              <a:rPr lang="en-US" sz="2400" dirty="0">
                <a:solidFill>
                  <a:srgbClr val="4E9A06"/>
                </a:solidFill>
              </a:rPr>
              <a:t>'chef'</a:t>
            </a:r>
          </a:p>
          <a:p>
            <a:r>
              <a:rPr lang="en-US" sz="2400" dirty="0"/>
              <a:t>  </a:t>
            </a:r>
            <a:r>
              <a:rPr lang="en-US" sz="2400" dirty="0">
                <a:solidFill>
                  <a:srgbClr val="000000"/>
                </a:solidFill>
              </a:rPr>
              <a:t>group </a:t>
            </a:r>
            <a:r>
              <a:rPr lang="en-US" sz="2400" dirty="0">
                <a:solidFill>
                  <a:srgbClr val="4E9A06"/>
                </a:solidFill>
              </a:rPr>
              <a:t>'chef'</a:t>
            </a:r>
          </a:p>
          <a:p>
            <a:r>
              <a:rPr lang="en-US" sz="2400" b="1" dirty="0">
                <a:solidFill>
                  <a:srgbClr val="204A87"/>
                </a:solidFill>
              </a:rPr>
              <a:t>end</a:t>
            </a:r>
          </a:p>
        </p:txBody>
      </p:sp>
      <p:sp>
        <p:nvSpPr>
          <p:cNvPr id="5" name="Text Placeholder 4"/>
          <p:cNvSpPr>
            <a:spLocks noGrp="1"/>
          </p:cNvSpPr>
          <p:nvPr>
            <p:ph type="body" sz="quarter" idx="11"/>
          </p:nvPr>
        </p:nvSpPr>
        <p:spPr/>
        <p:txBody>
          <a:bodyPr>
            <a:normAutofit lnSpcReduction="10000"/>
          </a:bodyPr>
          <a:lstStyle/>
          <a:p>
            <a:r>
              <a:rPr lang="en-US" dirty="0" smtClean="0"/>
              <a:t>~/</a:t>
            </a:r>
            <a:r>
              <a:rPr lang="en-US" dirty="0" err="1" smtClean="0"/>
              <a:t>git.rb</a:t>
            </a:r>
            <a:endParaRPr lang="en-US" dirty="0"/>
          </a:p>
        </p:txBody>
      </p:sp>
    </p:spTree>
    <p:extLst>
      <p:ext uri="{BB962C8B-B14F-4D97-AF65-F5344CB8AC3E}">
        <p14:creationId xmlns:p14="http://schemas.microsoft.com/office/powerpoint/2010/main" val="861573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5"/>
          <p:cNvSpPr>
            <a:spLocks noGrp="1"/>
          </p:cNvSpPr>
          <p:nvPr>
            <p:ph sz="quarter" idx="11"/>
          </p:nvPr>
        </p:nvSpPr>
        <p:spPr/>
        <p:txBody>
          <a:bodyPr>
            <a:normAutofit fontScale="40000" lnSpcReduction="20000"/>
          </a:bodyPr>
          <a:lstStyle/>
          <a:p>
            <a:r>
              <a:rPr lang="en-US" dirty="0"/>
              <a:t>Recipe: (chef-apply cookbook)::(chef-apply recipe)</a:t>
            </a:r>
          </a:p>
          <a:p>
            <a:r>
              <a:rPr lang="en-US" dirty="0"/>
              <a:t>  * package[</a:t>
            </a:r>
            <a:r>
              <a:rPr lang="en-US" dirty="0" err="1"/>
              <a:t>git</a:t>
            </a:r>
            <a:r>
              <a:rPr lang="en-US" dirty="0"/>
              <a:t>] action install</a:t>
            </a:r>
          </a:p>
          <a:p>
            <a:r>
              <a:rPr lang="en-US" dirty="0"/>
              <a:t>    - install version 1.7.1-3.el6_4.1 of package </a:t>
            </a:r>
            <a:r>
              <a:rPr lang="en-US" dirty="0" err="1"/>
              <a:t>git</a:t>
            </a:r>
            <a:endParaRPr lang="en-US" dirty="0"/>
          </a:p>
          <a:p>
            <a:r>
              <a:rPr lang="en-US" dirty="0"/>
              <a:t>  * file[/home/chef/.</a:t>
            </a:r>
            <a:r>
              <a:rPr lang="en-US" dirty="0" err="1"/>
              <a:t>gitconfig</a:t>
            </a:r>
            <a:r>
              <a:rPr lang="en-US" dirty="0"/>
              <a:t>] action create</a:t>
            </a:r>
          </a:p>
          <a:p>
            <a:r>
              <a:rPr lang="en-US" dirty="0"/>
              <a:t>    - create new file /home/chef/.</a:t>
            </a:r>
            <a:r>
              <a:rPr lang="en-US" dirty="0" err="1"/>
              <a:t>gitconfig</a:t>
            </a:r>
            <a:endParaRPr lang="en-US" dirty="0"/>
          </a:p>
          <a:p>
            <a:r>
              <a:rPr lang="en-US" dirty="0"/>
              <a:t>    - update content in file /home/chef/.</a:t>
            </a:r>
            <a:r>
              <a:rPr lang="en-US" dirty="0" err="1"/>
              <a:t>gitconfig</a:t>
            </a:r>
            <a:r>
              <a:rPr lang="en-US" dirty="0"/>
              <a:t> from none to 259950</a:t>
            </a:r>
          </a:p>
          <a:p>
            <a:r>
              <a:rPr lang="en-US" dirty="0"/>
              <a:t>    --- /home/chef/.</a:t>
            </a:r>
            <a:r>
              <a:rPr lang="en-US" dirty="0" err="1"/>
              <a:t>gitconfig</a:t>
            </a:r>
            <a:r>
              <a:rPr lang="en-US" dirty="0"/>
              <a:t>   2014-09-24 00:24:13.558127555 +0000</a:t>
            </a:r>
          </a:p>
          <a:p>
            <a:r>
              <a:rPr lang="en-US" dirty="0"/>
              <a:t>    +++ /</a:t>
            </a:r>
            <a:r>
              <a:rPr lang="en-US" dirty="0" err="1"/>
              <a:t>tmp</a:t>
            </a:r>
            <a:r>
              <a:rPr lang="en-US" dirty="0"/>
              <a:t>/..gitconfig20140924-10180-1ij68vq  2014-09-24 00:24:13.559127555 +0000</a:t>
            </a:r>
          </a:p>
          <a:p>
            <a:r>
              <a:rPr lang="en-US" dirty="0"/>
              <a:t>    @@ -1 +1,4 @@</a:t>
            </a:r>
          </a:p>
          <a:p>
            <a:r>
              <a:rPr lang="en-US" dirty="0"/>
              <a:t>    +[user]</a:t>
            </a:r>
          </a:p>
          <a:p>
            <a:r>
              <a:rPr lang="en-US" dirty="0"/>
              <a:t>    +  name</a:t>
            </a:r>
            <a:r>
              <a:rPr lang="en-US" dirty="0" smtClean="0"/>
              <a:t>=John Doe</a:t>
            </a:r>
            <a:endParaRPr lang="en-US" dirty="0"/>
          </a:p>
          <a:p>
            <a:r>
              <a:rPr lang="en-US" dirty="0"/>
              <a:t>    +  email</a:t>
            </a:r>
            <a:r>
              <a:rPr lang="en-US" dirty="0" smtClean="0"/>
              <a:t>=</a:t>
            </a:r>
            <a:r>
              <a:rPr lang="en-US" dirty="0" err="1" smtClean="0"/>
              <a:t>jdoe@example.com</a:t>
            </a:r>
            <a:endParaRPr lang="en-US" dirty="0"/>
          </a:p>
          <a:p>
            <a:r>
              <a:rPr lang="en-US" dirty="0"/>
              <a:t>    - change owner from '' to 'chef'</a:t>
            </a:r>
          </a:p>
          <a:p>
            <a:r>
              <a:rPr lang="en-US" dirty="0"/>
              <a:t>    - change group from '' to 'chef'</a:t>
            </a:r>
          </a:p>
          <a:p>
            <a:r>
              <a:rPr lang="en-US" dirty="0"/>
              <a:t>    - restore </a:t>
            </a:r>
            <a:r>
              <a:rPr lang="en-US" dirty="0" err="1"/>
              <a:t>selinux</a:t>
            </a:r>
            <a:r>
              <a:rPr lang="en-US" dirty="0"/>
              <a:t> security context</a:t>
            </a:r>
          </a:p>
        </p:txBody>
      </p:sp>
      <p:sp>
        <p:nvSpPr>
          <p:cNvPr id="5" name="Title 4"/>
          <p:cNvSpPr>
            <a:spLocks noGrp="1"/>
          </p:cNvSpPr>
          <p:nvPr>
            <p:ph type="title"/>
          </p:nvPr>
        </p:nvSpPr>
        <p:spPr/>
        <p:txBody>
          <a:bodyPr/>
          <a:lstStyle/>
          <a:p>
            <a:r>
              <a:rPr lang="en-US" dirty="0" smtClean="0"/>
              <a:t>Install </a:t>
            </a:r>
            <a:r>
              <a:rPr lang="en-US" dirty="0" err="1" smtClean="0"/>
              <a:t>git</a:t>
            </a:r>
            <a:endParaRPr lang="en-US" dirty="0"/>
          </a:p>
        </p:txBody>
      </p:sp>
      <p:sp>
        <p:nvSpPr>
          <p:cNvPr id="7" name="Content Placeholder 6"/>
          <p:cNvSpPr>
            <a:spLocks noGrp="1"/>
          </p:cNvSpPr>
          <p:nvPr>
            <p:ph sz="quarter" idx="12"/>
          </p:nvPr>
        </p:nvSpPr>
        <p:spPr/>
        <p:txBody>
          <a:bodyPr>
            <a:normAutofit fontScale="92500" lnSpcReduction="10000"/>
          </a:bodyPr>
          <a:lstStyle/>
          <a:p>
            <a:r>
              <a:rPr lang="en-US" dirty="0" err="1"/>
              <a:t>sudo</a:t>
            </a:r>
            <a:r>
              <a:rPr lang="en-US" dirty="0"/>
              <a:t> chef-apply </a:t>
            </a:r>
            <a:r>
              <a:rPr lang="en-US" dirty="0" smtClean="0"/>
              <a:t>~/</a:t>
            </a:r>
            <a:r>
              <a:rPr lang="en-US" dirty="0" err="1"/>
              <a:t>git.rb</a:t>
            </a:r>
            <a:endParaRPr lang="en-US" dirty="0"/>
          </a:p>
        </p:txBody>
      </p:sp>
    </p:spTree>
    <p:extLst>
      <p:ext uri="{BB962C8B-B14F-4D97-AF65-F5344CB8AC3E}">
        <p14:creationId xmlns:p14="http://schemas.microsoft.com/office/powerpoint/2010/main" val="98291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Test-driven Infrastructure</a:t>
            </a:r>
            <a:endParaRPr lang="en-US" dirty="0"/>
          </a:p>
        </p:txBody>
      </p:sp>
      <p:sp>
        <p:nvSpPr>
          <p:cNvPr id="3" name="Subtitle 2"/>
          <p:cNvSpPr>
            <a:spLocks noGrp="1"/>
          </p:cNvSpPr>
          <p:nvPr>
            <p:ph type="subTitle" idx="1"/>
          </p:nvPr>
        </p:nvSpPr>
        <p:spPr/>
        <p:txBody>
          <a:bodyPr/>
          <a:lstStyle/>
          <a:p>
            <a:r>
              <a:rPr lang="en-US" dirty="0" smtClean="0"/>
              <a:t>Change policy with confidence</a:t>
            </a:r>
            <a:endParaRPr lang="en-US" dirty="0"/>
          </a:p>
        </p:txBody>
      </p:sp>
    </p:spTree>
    <p:extLst>
      <p:ext uri="{BB962C8B-B14F-4D97-AF65-F5344CB8AC3E}">
        <p14:creationId xmlns:p14="http://schemas.microsoft.com/office/powerpoint/2010/main" val="3524389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Our process</a:t>
            </a:r>
            <a:endParaRPr lang="en-US" dirty="0"/>
          </a:p>
        </p:txBody>
      </p:sp>
      <p:sp>
        <p:nvSpPr>
          <p:cNvPr id="5" name="Text Placeholder 4"/>
          <p:cNvSpPr>
            <a:spLocks noGrp="1"/>
          </p:cNvSpPr>
          <p:nvPr>
            <p:ph type="body" sz="quarter" idx="10"/>
          </p:nvPr>
        </p:nvSpPr>
        <p:spPr/>
        <p:txBody>
          <a:bodyPr/>
          <a:lstStyle/>
          <a:p>
            <a:r>
              <a:rPr lang="en-US" dirty="0" smtClean="0"/>
              <a:t>Write policy</a:t>
            </a:r>
          </a:p>
          <a:p>
            <a:r>
              <a:rPr lang="en-US" dirty="0" smtClean="0"/>
              <a:t>Apply policy</a:t>
            </a:r>
          </a:p>
          <a:p>
            <a:r>
              <a:rPr lang="en-US" dirty="0" smtClean="0"/>
              <a:t>Verify policy</a:t>
            </a:r>
          </a:p>
          <a:p>
            <a:endParaRPr lang="en-US" dirty="0"/>
          </a:p>
          <a:p>
            <a:r>
              <a:rPr lang="en-US" dirty="0" smtClean="0"/>
              <a:t>Not bad for the simple case, will quickly get untenable</a:t>
            </a:r>
          </a:p>
          <a:p>
            <a:endParaRPr lang="en-US" dirty="0" smtClean="0"/>
          </a:p>
        </p:txBody>
      </p:sp>
    </p:spTree>
    <p:extLst>
      <p:ext uri="{BB962C8B-B14F-4D97-AF65-F5344CB8AC3E}">
        <p14:creationId xmlns:p14="http://schemas.microsoft.com/office/powerpoint/2010/main" val="17679449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 as Code</a:t>
            </a:r>
            <a:endParaRPr lang="en-US" dirty="0"/>
          </a:p>
        </p:txBody>
      </p:sp>
      <p:sp>
        <p:nvSpPr>
          <p:cNvPr id="4" name="Text Placeholder 3"/>
          <p:cNvSpPr>
            <a:spLocks noGrp="1"/>
          </p:cNvSpPr>
          <p:nvPr>
            <p:ph type="body" sz="quarter" idx="10"/>
          </p:nvPr>
        </p:nvSpPr>
        <p:spPr/>
        <p:txBody>
          <a:bodyPr/>
          <a:lstStyle/>
          <a:p>
            <a:r>
              <a:rPr lang="en-US" dirty="0" smtClean="0"/>
              <a:t>Reconstruct business from code repository, data backup, and compute resources</a:t>
            </a:r>
            <a:endParaRPr lang="en-US" dirty="0"/>
          </a:p>
        </p:txBody>
      </p:sp>
      <p:sp>
        <p:nvSpPr>
          <p:cNvPr id="5" name="Content Placeholder 4"/>
          <p:cNvSpPr>
            <a:spLocks noGrp="1"/>
          </p:cNvSpPr>
          <p:nvPr>
            <p:ph sz="quarter" idx="12"/>
          </p:nvPr>
        </p:nvSpPr>
        <p:spPr/>
        <p:txBody>
          <a:bodyPr/>
          <a:lstStyle/>
          <a:p>
            <a:endParaRPr lang="en-US"/>
          </a:p>
        </p:txBody>
      </p:sp>
      <p:pic>
        <p:nvPicPr>
          <p:cNvPr id="7" name="Picture Placeholder 6" descr="Figure_005_AP_001.eps"/>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3230758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Faster Feedback</a:t>
            </a:r>
            <a:endParaRPr lang="en-US" dirty="0"/>
          </a:p>
        </p:txBody>
      </p:sp>
      <p:sp>
        <p:nvSpPr>
          <p:cNvPr id="3" name="Text Placeholder 2"/>
          <p:cNvSpPr>
            <a:spLocks noGrp="1"/>
          </p:cNvSpPr>
          <p:nvPr>
            <p:ph type="body" sz="quarter" idx="10"/>
          </p:nvPr>
        </p:nvSpPr>
        <p:spPr/>
        <p:txBody>
          <a:bodyPr/>
          <a:lstStyle/>
          <a:p>
            <a:r>
              <a:rPr lang="en-US" dirty="0" smtClean="0"/>
              <a:t>Speed-up the feedback loops with automated testing.</a:t>
            </a:r>
          </a:p>
          <a:p>
            <a:r>
              <a:rPr lang="en-US" dirty="0" smtClean="0"/>
              <a:t>Have confidence in your changes before you run them in production</a:t>
            </a:r>
            <a:endParaRPr lang="en-US" dirty="0"/>
          </a:p>
        </p:txBody>
      </p:sp>
    </p:spTree>
    <p:extLst>
      <p:ext uri="{BB962C8B-B14F-4D97-AF65-F5344CB8AC3E}">
        <p14:creationId xmlns:p14="http://schemas.microsoft.com/office/powerpoint/2010/main" val="3208605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Testing</a:t>
            </a:r>
            <a:endParaRPr lang="en-US" dirty="0"/>
          </a:p>
        </p:txBody>
      </p:sp>
      <p:sp>
        <p:nvSpPr>
          <p:cNvPr id="3" name="Text Placeholder 2"/>
          <p:cNvSpPr>
            <a:spLocks noGrp="1"/>
          </p:cNvSpPr>
          <p:nvPr>
            <p:ph type="body" sz="quarter" idx="10"/>
          </p:nvPr>
        </p:nvSpPr>
        <p:spPr/>
        <p:txBody>
          <a:bodyPr/>
          <a:lstStyle/>
          <a:p>
            <a:r>
              <a:rPr lang="en-US" dirty="0" smtClean="0"/>
              <a:t>Did chef-client complete successfully?</a:t>
            </a:r>
          </a:p>
          <a:p>
            <a:r>
              <a:rPr lang="en-US" dirty="0" smtClean="0"/>
              <a:t>Did the recipe put the node in the desired state?</a:t>
            </a:r>
          </a:p>
          <a:p>
            <a:r>
              <a:rPr lang="en-US" dirty="0" smtClean="0"/>
              <a:t>Are the resources properly defined?</a:t>
            </a:r>
          </a:p>
          <a:p>
            <a:r>
              <a:rPr lang="en-US" dirty="0" smtClean="0"/>
              <a:t>Does the code follow our style guide? </a:t>
            </a:r>
            <a:endParaRPr lang="en-US" dirty="0"/>
          </a:p>
        </p:txBody>
      </p:sp>
    </p:spTree>
    <p:extLst>
      <p:ext uri="{BB962C8B-B14F-4D97-AF65-F5344CB8AC3E}">
        <p14:creationId xmlns:p14="http://schemas.microsoft.com/office/powerpoint/2010/main" val="3507346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Test-driving infrastructure</a:t>
            </a:r>
            <a:endParaRPr lang="en-US" dirty="0"/>
          </a:p>
        </p:txBody>
      </p:sp>
      <p:sp>
        <p:nvSpPr>
          <p:cNvPr id="3" name="Text Placeholder 2"/>
          <p:cNvSpPr>
            <a:spLocks noGrp="1"/>
          </p:cNvSpPr>
          <p:nvPr>
            <p:ph type="body" sz="quarter" idx="10"/>
          </p:nvPr>
        </p:nvSpPr>
        <p:spPr/>
        <p:txBody>
          <a:bodyPr/>
          <a:lstStyle/>
          <a:p>
            <a:r>
              <a:rPr lang="en-US" dirty="0" smtClean="0"/>
              <a:t>We are going to use a relatively simple scenario</a:t>
            </a:r>
          </a:p>
          <a:p>
            <a:r>
              <a:rPr lang="en-US" dirty="0" smtClean="0"/>
              <a:t>We are going to explore many facets of testing</a:t>
            </a:r>
          </a:p>
          <a:p>
            <a:r>
              <a:rPr lang="en-US" dirty="0" smtClean="0"/>
              <a:t>We are going to follow a test-first, test-driven model</a:t>
            </a:r>
            <a:endParaRPr lang="en-US" dirty="0"/>
          </a:p>
        </p:txBody>
      </p:sp>
    </p:spTree>
    <p:extLst>
      <p:ext uri="{BB962C8B-B14F-4D97-AF65-F5344CB8AC3E}">
        <p14:creationId xmlns:p14="http://schemas.microsoft.com/office/powerpoint/2010/main" val="3469134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Scenario</a:t>
            </a:r>
            <a:endParaRPr lang="en-US" dirty="0"/>
          </a:p>
        </p:txBody>
      </p:sp>
      <p:sp>
        <p:nvSpPr>
          <p:cNvPr id="3" name="Text Placeholder 2"/>
          <p:cNvSpPr>
            <a:spLocks noGrp="1"/>
          </p:cNvSpPr>
          <p:nvPr>
            <p:ph type="body" sz="quarter" idx="10"/>
          </p:nvPr>
        </p:nvSpPr>
        <p:spPr/>
        <p:txBody>
          <a:bodyPr/>
          <a:lstStyle/>
          <a:p>
            <a:r>
              <a:rPr lang="en-US" dirty="0" smtClean="0"/>
              <a:t>We want a simple rails app deployed on a server.</a:t>
            </a:r>
          </a:p>
          <a:p>
            <a:r>
              <a:rPr lang="en-US" dirty="0" smtClean="0"/>
              <a:t>We will only have time to build some of it in today’s workshop.</a:t>
            </a:r>
          </a:p>
          <a:p>
            <a:r>
              <a:rPr lang="en-US" dirty="0" smtClean="0"/>
              <a:t>You will leave with working code</a:t>
            </a:r>
            <a:endParaRPr lang="en-US" dirty="0"/>
          </a:p>
        </p:txBody>
      </p:sp>
    </p:spTree>
    <p:extLst>
      <p:ext uri="{BB962C8B-B14F-4D97-AF65-F5344CB8AC3E}">
        <p14:creationId xmlns:p14="http://schemas.microsoft.com/office/powerpoint/2010/main" val="1974830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0000" lnSpcReduction="20000"/>
          </a:bodyPr>
          <a:lstStyle/>
          <a:p>
            <a:r>
              <a:rPr lang="en-US" dirty="0"/>
              <a:t>Compiling Cookbooks...</a:t>
            </a:r>
          </a:p>
          <a:p>
            <a:r>
              <a:rPr lang="en-US" dirty="0"/>
              <a:t>Recipe: </a:t>
            </a:r>
            <a:r>
              <a:rPr lang="en-US" dirty="0" err="1"/>
              <a:t>code_generator</a:t>
            </a:r>
            <a:r>
              <a:rPr lang="en-US" dirty="0"/>
              <a:t>::repo</a:t>
            </a:r>
          </a:p>
          <a:p>
            <a:r>
              <a:rPr lang="en-US" dirty="0"/>
              <a:t>  * directory[/home/chef/chef-repo] action create</a:t>
            </a:r>
          </a:p>
          <a:p>
            <a:r>
              <a:rPr lang="en-US" dirty="0"/>
              <a:t>    - create new directory /home/chef/chef-repo</a:t>
            </a:r>
          </a:p>
          <a:p>
            <a:r>
              <a:rPr lang="en-US" dirty="0"/>
              <a:t>  * template[/home/chef/chef-repo/LICENSE] action create</a:t>
            </a:r>
          </a:p>
          <a:p>
            <a:r>
              <a:rPr lang="en-US" dirty="0"/>
              <a:t>    - create new file /home/chef/chef-repo/LICENSE</a:t>
            </a:r>
          </a:p>
          <a:p>
            <a:r>
              <a:rPr lang="en-US" dirty="0"/>
              <a:t>    - update content in file /home/chef/chef-repo/LICENSE from none to aed48c</a:t>
            </a:r>
          </a:p>
          <a:p>
            <a:r>
              <a:rPr lang="en-US" dirty="0"/>
              <a:t>    (diff output suppressed by </a:t>
            </a:r>
            <a:r>
              <a:rPr lang="en-US" dirty="0" err="1"/>
              <a:t>config</a:t>
            </a:r>
            <a:r>
              <a:rPr lang="en-US" dirty="0"/>
              <a:t>)</a:t>
            </a:r>
          </a:p>
          <a:p>
            <a:r>
              <a:rPr lang="en-US" dirty="0"/>
              <a:t>  * </a:t>
            </a:r>
            <a:r>
              <a:rPr lang="en-US" dirty="0" err="1"/>
              <a:t>cookbook_file</a:t>
            </a:r>
            <a:r>
              <a:rPr lang="en-US" dirty="0"/>
              <a:t>[/home/chef/chef-repo/</a:t>
            </a:r>
            <a:r>
              <a:rPr lang="en-US" dirty="0" err="1"/>
              <a:t>README.md</a:t>
            </a:r>
            <a:r>
              <a:rPr lang="en-US" dirty="0"/>
              <a:t>] action create</a:t>
            </a:r>
          </a:p>
          <a:p>
            <a:r>
              <a:rPr lang="en-US" dirty="0"/>
              <a:t>    - create new file /home/chef/chef-repo/</a:t>
            </a:r>
            <a:r>
              <a:rPr lang="en-US" dirty="0" err="1"/>
              <a:t>README.md</a:t>
            </a:r>
            <a:endParaRPr lang="en-US" dirty="0"/>
          </a:p>
          <a:p>
            <a:r>
              <a:rPr lang="en-US" dirty="0"/>
              <a:t>    - update content in file /home/chef/chef-repo/</a:t>
            </a:r>
            <a:r>
              <a:rPr lang="en-US" dirty="0" err="1"/>
              <a:t>README.md</a:t>
            </a:r>
            <a:r>
              <a:rPr lang="en-US" dirty="0"/>
              <a:t> from none to 69567b</a:t>
            </a:r>
          </a:p>
          <a:p>
            <a:r>
              <a:rPr lang="en-US" dirty="0"/>
              <a:t>    (diff output suppressed by </a:t>
            </a:r>
            <a:r>
              <a:rPr lang="en-US" dirty="0" err="1"/>
              <a:t>config</a:t>
            </a:r>
            <a:r>
              <a:rPr lang="en-US" dirty="0"/>
              <a:t>)</a:t>
            </a:r>
          </a:p>
          <a:p>
            <a:r>
              <a:rPr lang="en-US" dirty="0"/>
              <a:t>  * </a:t>
            </a:r>
            <a:r>
              <a:rPr lang="en-US" dirty="0" err="1"/>
              <a:t>cookbook_file</a:t>
            </a:r>
            <a:r>
              <a:rPr lang="en-US" dirty="0"/>
              <a:t>[/home/chef/chef-repo/</a:t>
            </a:r>
            <a:r>
              <a:rPr lang="en-US" dirty="0" err="1"/>
              <a:t>Rakefile</a:t>
            </a:r>
            <a:r>
              <a:rPr lang="en-US" dirty="0"/>
              <a:t>] action create</a:t>
            </a:r>
          </a:p>
          <a:p>
            <a:r>
              <a:rPr lang="en-US" dirty="0"/>
              <a:t>    - create new file /home/chef/chef-repo/</a:t>
            </a:r>
            <a:r>
              <a:rPr lang="en-US" dirty="0" err="1"/>
              <a:t>Rakefile</a:t>
            </a:r>
            <a:endParaRPr lang="en-US" dirty="0"/>
          </a:p>
        </p:txBody>
      </p:sp>
      <p:sp>
        <p:nvSpPr>
          <p:cNvPr id="3" name="Title 2"/>
          <p:cNvSpPr>
            <a:spLocks noGrp="1"/>
          </p:cNvSpPr>
          <p:nvPr>
            <p:ph type="title"/>
          </p:nvPr>
        </p:nvSpPr>
        <p:spPr/>
        <p:txBody>
          <a:bodyPr/>
          <a:lstStyle/>
          <a:p>
            <a:r>
              <a:rPr lang="en-US" dirty="0" smtClean="0"/>
              <a:t>Create a directory for your Chef project</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a:t>chef generate </a:t>
            </a:r>
            <a:r>
              <a:rPr lang="en-US" dirty="0" smtClean="0"/>
              <a:t>repo chef-repo</a:t>
            </a:r>
            <a:endParaRPr lang="en-US" dirty="0"/>
          </a:p>
        </p:txBody>
      </p:sp>
    </p:spTree>
    <p:extLst>
      <p:ext uri="{BB962C8B-B14F-4D97-AF65-F5344CB8AC3E}">
        <p14:creationId xmlns:p14="http://schemas.microsoft.com/office/powerpoint/2010/main" val="2391461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a:bodyPr>
          <a:lstStyle/>
          <a:p>
            <a:endParaRPr lang="en-US" dirty="0"/>
          </a:p>
        </p:txBody>
      </p:sp>
      <p:sp>
        <p:nvSpPr>
          <p:cNvPr id="3" name="Title 2"/>
          <p:cNvSpPr>
            <a:spLocks noGrp="1"/>
          </p:cNvSpPr>
          <p:nvPr>
            <p:ph type="title"/>
          </p:nvPr>
        </p:nvSpPr>
        <p:spPr/>
        <p:txBody>
          <a:bodyPr/>
          <a:lstStyle/>
          <a:p>
            <a:r>
              <a:rPr lang="en-US" dirty="0" smtClean="0"/>
              <a:t>Change into that directory</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cd cookbooks</a:t>
            </a:r>
            <a:endParaRPr lang="en-US" dirty="0"/>
          </a:p>
        </p:txBody>
      </p:sp>
    </p:spTree>
    <p:extLst>
      <p:ext uri="{BB962C8B-B14F-4D97-AF65-F5344CB8AC3E}">
        <p14:creationId xmlns:p14="http://schemas.microsoft.com/office/powerpoint/2010/main" val="1834138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7500" lnSpcReduction="20000"/>
          </a:bodyPr>
          <a:lstStyle/>
          <a:p>
            <a:r>
              <a:rPr lang="en-US" dirty="0"/>
              <a:t>Compiling Cookbooks...</a:t>
            </a:r>
          </a:p>
          <a:p>
            <a:r>
              <a:rPr lang="en-US" dirty="0"/>
              <a:t>Recipe: </a:t>
            </a:r>
            <a:r>
              <a:rPr lang="en-US" dirty="0" err="1"/>
              <a:t>code_generator</a:t>
            </a:r>
            <a:r>
              <a:rPr lang="en-US" dirty="0"/>
              <a:t>::cookbook</a:t>
            </a:r>
          </a:p>
          <a:p>
            <a:r>
              <a:rPr lang="en-US" dirty="0"/>
              <a:t>  * directory[/home/chef/chef-repo/cookbooks/apache] action create</a:t>
            </a:r>
          </a:p>
          <a:p>
            <a:r>
              <a:rPr lang="en-US" dirty="0"/>
              <a:t>    - create new directory /home/chef/chef-repo/cookbooks/apache</a:t>
            </a:r>
          </a:p>
          <a:p>
            <a:r>
              <a:rPr lang="en-US" dirty="0"/>
              <a:t>  * template[/home/chef/chef-repo/cookbooks/apache/</a:t>
            </a:r>
            <a:r>
              <a:rPr lang="en-US" dirty="0" err="1"/>
              <a:t>metadata.rb</a:t>
            </a:r>
            <a:r>
              <a:rPr lang="en-US" dirty="0"/>
              <a:t>] action </a:t>
            </a:r>
            <a:r>
              <a:rPr lang="en-US" dirty="0" err="1"/>
              <a:t>create_if_missing</a:t>
            </a:r>
            <a:endParaRPr lang="en-US" dirty="0"/>
          </a:p>
          <a:p>
            <a:r>
              <a:rPr lang="en-US" dirty="0"/>
              <a:t>    - create new file /home/chef/chef-repo/cookbooks/apache/</a:t>
            </a:r>
            <a:r>
              <a:rPr lang="en-US" dirty="0" err="1"/>
              <a:t>metadata.rb</a:t>
            </a:r>
            <a:endParaRPr lang="en-US" dirty="0"/>
          </a:p>
          <a:p>
            <a:r>
              <a:rPr lang="en-US" dirty="0"/>
              <a:t>    - update content in file /home/chef/chef-repo/cookbooks/apache/</a:t>
            </a:r>
            <a:r>
              <a:rPr lang="en-US" dirty="0" err="1"/>
              <a:t>metadata.rb</a:t>
            </a:r>
            <a:r>
              <a:rPr lang="en-US" dirty="0"/>
              <a:t> from none to 4c0e2d</a:t>
            </a:r>
          </a:p>
          <a:p>
            <a:r>
              <a:rPr lang="en-US" dirty="0"/>
              <a:t>    (diff output suppressed by </a:t>
            </a:r>
            <a:r>
              <a:rPr lang="en-US" dirty="0" err="1"/>
              <a:t>config</a:t>
            </a:r>
            <a:r>
              <a:rPr lang="en-US" dirty="0"/>
              <a:t>)</a:t>
            </a:r>
          </a:p>
          <a:p>
            <a:r>
              <a:rPr lang="en-US" dirty="0"/>
              <a:t>  * template[/home/chef/chef-repo/cookbooks/apache/</a:t>
            </a:r>
            <a:r>
              <a:rPr lang="en-US" dirty="0" err="1"/>
              <a:t>README.md</a:t>
            </a:r>
            <a:r>
              <a:rPr lang="en-US" dirty="0"/>
              <a:t>] action </a:t>
            </a:r>
            <a:r>
              <a:rPr lang="en-US" dirty="0" err="1" smtClean="0"/>
              <a:t>create_if_missing</a:t>
            </a:r>
            <a:endParaRPr lang="en-US" dirty="0"/>
          </a:p>
        </p:txBody>
      </p:sp>
      <p:sp>
        <p:nvSpPr>
          <p:cNvPr id="3" name="Title 2"/>
          <p:cNvSpPr>
            <a:spLocks noGrp="1"/>
          </p:cNvSpPr>
          <p:nvPr>
            <p:ph type="title"/>
          </p:nvPr>
        </p:nvSpPr>
        <p:spPr/>
        <p:txBody>
          <a:bodyPr/>
          <a:lstStyle/>
          <a:p>
            <a:r>
              <a:rPr lang="en-US" dirty="0" smtClean="0"/>
              <a:t>Create an apache cookbook</a:t>
            </a:r>
            <a:endParaRPr lang="en-US" dirty="0"/>
          </a:p>
        </p:txBody>
      </p:sp>
      <p:sp>
        <p:nvSpPr>
          <p:cNvPr id="4" name="Content Placeholder 3"/>
          <p:cNvSpPr>
            <a:spLocks noGrp="1"/>
          </p:cNvSpPr>
          <p:nvPr>
            <p:ph sz="quarter" idx="12"/>
          </p:nvPr>
        </p:nvSpPr>
        <p:spPr/>
        <p:txBody>
          <a:bodyPr>
            <a:normAutofit fontScale="85000" lnSpcReduction="10000"/>
          </a:bodyPr>
          <a:lstStyle/>
          <a:p>
            <a:r>
              <a:rPr lang="en-US" dirty="0"/>
              <a:t>chef generate cookbook </a:t>
            </a:r>
            <a:r>
              <a:rPr lang="en-US" dirty="0" smtClean="0"/>
              <a:t>cookbooks</a:t>
            </a:r>
            <a:r>
              <a:rPr lang="en-US" dirty="0"/>
              <a:t>/apache</a:t>
            </a:r>
          </a:p>
        </p:txBody>
      </p:sp>
    </p:spTree>
    <p:extLst>
      <p:ext uri="{BB962C8B-B14F-4D97-AF65-F5344CB8AC3E}">
        <p14:creationId xmlns:p14="http://schemas.microsoft.com/office/powerpoint/2010/main" val="1086845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to ask when testing</a:t>
            </a:r>
            <a:endParaRPr lang="en-US" dirty="0"/>
          </a:p>
        </p:txBody>
      </p:sp>
      <p:sp>
        <p:nvSpPr>
          <p:cNvPr id="3" name="Text Placeholder 2"/>
          <p:cNvSpPr>
            <a:spLocks noGrp="1"/>
          </p:cNvSpPr>
          <p:nvPr>
            <p:ph type="body" sz="quarter" idx="10"/>
          </p:nvPr>
        </p:nvSpPr>
        <p:spPr/>
        <p:txBody>
          <a:bodyPr/>
          <a:lstStyle/>
          <a:p>
            <a:r>
              <a:rPr lang="en-US" b="1" dirty="0"/>
              <a:t>Did chef-client complete successfully?</a:t>
            </a:r>
          </a:p>
          <a:p>
            <a:r>
              <a:rPr lang="en-US" dirty="0"/>
              <a:t>Did the recipe put the node in the desired state?</a:t>
            </a:r>
          </a:p>
          <a:p>
            <a:r>
              <a:rPr lang="en-US" dirty="0"/>
              <a:t>Are the resources properly defined?</a:t>
            </a:r>
          </a:p>
          <a:p>
            <a:r>
              <a:rPr lang="en-US" dirty="0"/>
              <a:t>Does the code following our style guide?</a:t>
            </a:r>
          </a:p>
          <a:p>
            <a:endParaRPr lang="en-US" dirty="0"/>
          </a:p>
        </p:txBody>
      </p:sp>
    </p:spTree>
    <p:extLst>
      <p:ext uri="{BB962C8B-B14F-4D97-AF65-F5344CB8AC3E}">
        <p14:creationId xmlns:p14="http://schemas.microsoft.com/office/powerpoint/2010/main" val="272247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client success status</a:t>
            </a:r>
            <a:endParaRPr lang="en-US" dirty="0"/>
          </a:p>
        </p:txBody>
      </p:sp>
      <p:sp>
        <p:nvSpPr>
          <p:cNvPr id="3" name="Text Placeholder 2"/>
          <p:cNvSpPr>
            <a:spLocks noGrp="1"/>
          </p:cNvSpPr>
          <p:nvPr>
            <p:ph type="body" sz="quarter" idx="10"/>
          </p:nvPr>
        </p:nvSpPr>
        <p:spPr/>
        <p:txBody>
          <a:bodyPr/>
          <a:lstStyle/>
          <a:p>
            <a:r>
              <a:rPr lang="en-US" dirty="0" smtClean="0"/>
              <a:t>Requirements to verify chef-client success:</a:t>
            </a:r>
          </a:p>
          <a:p>
            <a:pPr lvl="1"/>
            <a:r>
              <a:rPr lang="en-US" dirty="0" smtClean="0"/>
              <a:t>A place to store the cookbook artifact</a:t>
            </a:r>
          </a:p>
        </p:txBody>
      </p:sp>
    </p:spTree>
    <p:extLst>
      <p:ext uri="{BB962C8B-B14F-4D97-AF65-F5344CB8AC3E}">
        <p14:creationId xmlns:p14="http://schemas.microsoft.com/office/powerpoint/2010/main" val="3733769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client success status</a:t>
            </a:r>
            <a:endParaRPr lang="en-US" dirty="0"/>
          </a:p>
        </p:txBody>
      </p:sp>
      <p:sp>
        <p:nvSpPr>
          <p:cNvPr id="3" name="Text Placeholder 2"/>
          <p:cNvSpPr>
            <a:spLocks noGrp="1"/>
          </p:cNvSpPr>
          <p:nvPr>
            <p:ph type="body" sz="quarter" idx="10"/>
          </p:nvPr>
        </p:nvSpPr>
        <p:spPr/>
        <p:txBody>
          <a:bodyPr/>
          <a:lstStyle/>
          <a:p>
            <a:r>
              <a:rPr lang="en-US" dirty="0" smtClean="0"/>
              <a:t>Requirements to verify chef-client success:</a:t>
            </a:r>
          </a:p>
          <a:p>
            <a:pPr lvl="1"/>
            <a:r>
              <a:rPr lang="en-US" dirty="0" smtClean="0"/>
              <a:t>A place to store the cookbook artifact</a:t>
            </a:r>
          </a:p>
          <a:p>
            <a:pPr lvl="1"/>
            <a:r>
              <a:rPr lang="en-US" dirty="0" smtClean="0"/>
              <a:t>A chef-client with access to the cookbook</a:t>
            </a:r>
          </a:p>
        </p:txBody>
      </p:sp>
    </p:spTree>
    <p:extLst>
      <p:ext uri="{BB962C8B-B14F-4D97-AF65-F5344CB8AC3E}">
        <p14:creationId xmlns:p14="http://schemas.microsoft.com/office/powerpoint/2010/main" val="1789533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Infrastructure as Code</a:t>
            </a:r>
            <a:endParaRPr lang="en-US" dirty="0"/>
          </a:p>
        </p:txBody>
      </p:sp>
      <p:sp>
        <p:nvSpPr>
          <p:cNvPr id="4" name="Text Placeholder 3"/>
          <p:cNvSpPr>
            <a:spLocks noGrp="1"/>
          </p:cNvSpPr>
          <p:nvPr>
            <p:ph type="body" sz="quarter" idx="10"/>
          </p:nvPr>
        </p:nvSpPr>
        <p:spPr/>
        <p:txBody>
          <a:bodyPr>
            <a:normAutofit lnSpcReduction="10000"/>
          </a:bodyPr>
          <a:lstStyle/>
          <a:p>
            <a:r>
              <a:rPr lang="en-US" dirty="0" smtClean="0"/>
              <a:t>Programmatically provision and configure components</a:t>
            </a:r>
          </a:p>
          <a:p>
            <a:r>
              <a:rPr lang="en-US" dirty="0" smtClean="0"/>
              <a:t>Treat like any other code base</a:t>
            </a:r>
          </a:p>
          <a:p>
            <a:r>
              <a:rPr lang="en-US" dirty="0" smtClean="0"/>
              <a:t>Reconstruct business from code repository, data backup, and compute resources</a:t>
            </a:r>
            <a:endParaRPr lang="en-US" dirty="0"/>
          </a:p>
        </p:txBody>
      </p:sp>
      <p:sp>
        <p:nvSpPr>
          <p:cNvPr id="5" name="Content Placeholder 4"/>
          <p:cNvSpPr>
            <a:spLocks noGrp="1"/>
          </p:cNvSpPr>
          <p:nvPr>
            <p:ph sz="quarter" idx="12"/>
          </p:nvPr>
        </p:nvSpPr>
        <p:spPr/>
        <p:txBody>
          <a:bodyPr/>
          <a:lstStyle/>
          <a:p>
            <a:endParaRPr lang="en-US"/>
          </a:p>
        </p:txBody>
      </p:sp>
      <p:pic>
        <p:nvPicPr>
          <p:cNvPr id="7" name="Picture Placeholder 6" descr="Figure_005_AP_001.eps"/>
          <p:cNvPicPr>
            <a:picLocks noGrp="1" noChangeAspect="1"/>
          </p:cNvPicPr>
          <p:nvPr>
            <p:ph type="pic" sz="quarter" idx="13"/>
          </p:nvPr>
        </p:nvPicPr>
        <p:blipFill rotWithShape="1">
          <a:blip r:embed="rId3" cstate="print">
            <a:extLst>
              <a:ext uri="{28A0092B-C50C-407E-A947-70E740481C1C}">
                <a14:useLocalDpi xmlns:a14="http://schemas.microsoft.com/office/drawing/2010/main"/>
              </a:ext>
            </a:extLst>
          </a:blip>
          <a:srcRect/>
          <a:stretch/>
        </p:blipFill>
        <p:spPr/>
      </p:pic>
    </p:spTree>
    <p:extLst>
      <p:ext uri="{BB962C8B-B14F-4D97-AF65-F5344CB8AC3E}">
        <p14:creationId xmlns:p14="http://schemas.microsoft.com/office/powerpoint/2010/main" val="327950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client success status</a:t>
            </a:r>
            <a:endParaRPr lang="en-US" dirty="0"/>
          </a:p>
        </p:txBody>
      </p:sp>
      <p:sp>
        <p:nvSpPr>
          <p:cNvPr id="3" name="Text Placeholder 2"/>
          <p:cNvSpPr>
            <a:spLocks noGrp="1"/>
          </p:cNvSpPr>
          <p:nvPr>
            <p:ph type="body" sz="quarter" idx="10"/>
          </p:nvPr>
        </p:nvSpPr>
        <p:spPr/>
        <p:txBody>
          <a:bodyPr/>
          <a:lstStyle/>
          <a:p>
            <a:r>
              <a:rPr lang="en-US" dirty="0" smtClean="0"/>
              <a:t>Requirements to verify chef-client success:</a:t>
            </a:r>
          </a:p>
          <a:p>
            <a:pPr lvl="1"/>
            <a:r>
              <a:rPr lang="en-US" dirty="0" smtClean="0"/>
              <a:t>A place to store the cookbook artifact</a:t>
            </a:r>
          </a:p>
          <a:p>
            <a:pPr lvl="1"/>
            <a:r>
              <a:rPr lang="en-US" dirty="0" smtClean="0"/>
              <a:t>A chef-client with access to the cookbook</a:t>
            </a:r>
          </a:p>
          <a:p>
            <a:pPr lvl="1"/>
            <a:r>
              <a:rPr lang="en-US" dirty="0" smtClean="0"/>
              <a:t>A target server running the same OS as production</a:t>
            </a:r>
          </a:p>
        </p:txBody>
      </p:sp>
    </p:spTree>
    <p:extLst>
      <p:ext uri="{BB962C8B-B14F-4D97-AF65-F5344CB8AC3E}">
        <p14:creationId xmlns:p14="http://schemas.microsoft.com/office/powerpoint/2010/main" val="395077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Kitchen</a:t>
            </a:r>
            <a:endParaRPr lang="en-US" dirty="0"/>
          </a:p>
        </p:txBody>
      </p:sp>
      <p:sp>
        <p:nvSpPr>
          <p:cNvPr id="3" name="Text Placeholder 2"/>
          <p:cNvSpPr>
            <a:spLocks noGrp="1"/>
          </p:cNvSpPr>
          <p:nvPr>
            <p:ph type="body" sz="quarter" idx="10"/>
          </p:nvPr>
        </p:nvSpPr>
        <p:spPr>
          <a:xfrm>
            <a:off x="457200" y="1143000"/>
            <a:ext cx="8861425" cy="5257800"/>
          </a:xfrm>
        </p:spPr>
        <p:txBody>
          <a:bodyPr/>
          <a:lstStyle/>
          <a:p>
            <a:r>
              <a:rPr lang="en-US" dirty="0" smtClean="0"/>
              <a:t>Test harness to execute code on one or more platforms</a:t>
            </a:r>
          </a:p>
          <a:p>
            <a:r>
              <a:rPr lang="en-US" dirty="0" smtClean="0"/>
              <a:t>Driver plugins to allow your code to run on various cloud and virtualization providers</a:t>
            </a:r>
          </a:p>
          <a:p>
            <a:r>
              <a:rPr lang="en-US" dirty="0" smtClean="0"/>
              <a:t>Includes support for many testing frameworks</a:t>
            </a:r>
          </a:p>
          <a:p>
            <a:r>
              <a:rPr lang="en-US" dirty="0" smtClean="0"/>
              <a:t>Included with </a:t>
            </a:r>
            <a:r>
              <a:rPr lang="en-US" dirty="0" err="1" smtClean="0"/>
              <a:t>ChefDK</a:t>
            </a:r>
            <a:endParaRPr lang="en-US" dirty="0" smtClean="0"/>
          </a:p>
        </p:txBody>
      </p:sp>
      <p:pic>
        <p:nvPicPr>
          <p:cNvPr id="4" name="Picture 3"/>
          <p:cNvPicPr>
            <a:picLocks noChangeAspect="1"/>
          </p:cNvPicPr>
          <p:nvPr/>
        </p:nvPicPr>
        <p:blipFill>
          <a:blip r:embed="rId3"/>
          <a:stretch>
            <a:fillRect/>
          </a:stretch>
        </p:blipFill>
        <p:spPr>
          <a:xfrm>
            <a:off x="9315450" y="2428875"/>
            <a:ext cx="2514600" cy="2667000"/>
          </a:xfrm>
          <a:prstGeom prst="rect">
            <a:avLst/>
          </a:prstGeom>
        </p:spPr>
      </p:pic>
    </p:spTree>
    <p:extLst>
      <p:ext uri="{BB962C8B-B14F-4D97-AF65-F5344CB8AC3E}">
        <p14:creationId xmlns:p14="http://schemas.microsoft.com/office/powerpoint/2010/main" val="1743677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Matrix</a:t>
            </a:r>
            <a:endParaRPr lang="en-US" dirty="0"/>
          </a:p>
        </p:txBody>
      </p:sp>
      <p:sp>
        <p:nvSpPr>
          <p:cNvPr id="3" name="Text Placeholder 2"/>
          <p:cNvSpPr>
            <a:spLocks noGrp="1"/>
          </p:cNvSpPr>
          <p:nvPr>
            <p:ph type="body" sz="quarter" idx="10"/>
          </p:nvPr>
        </p:nvSpPr>
        <p:spPr/>
        <p:txBody>
          <a:bodyPr/>
          <a:lstStyle/>
          <a:p>
            <a:r>
              <a:rPr lang="en-US" dirty="0" smtClean="0"/>
              <a:t>Two operating systems</a:t>
            </a:r>
          </a:p>
        </p:txBody>
      </p:sp>
      <p:graphicFrame>
        <p:nvGraphicFramePr>
          <p:cNvPr id="2" name="Table 1"/>
          <p:cNvGraphicFramePr>
            <a:graphicFrameLocks noGrp="1"/>
          </p:cNvGraphicFramePr>
          <p:nvPr>
            <p:extLst>
              <p:ext uri="{D42A27DB-BD31-4B8C-83A1-F6EECF244321}">
                <p14:modId xmlns:p14="http://schemas.microsoft.com/office/powerpoint/2010/main" val="823293120"/>
              </p:ext>
            </p:extLst>
          </p:nvPr>
        </p:nvGraphicFramePr>
        <p:xfrm>
          <a:off x="6208890" y="1143000"/>
          <a:ext cx="1820333" cy="1112520"/>
        </p:xfrm>
        <a:graphic>
          <a:graphicData uri="http://schemas.openxmlformats.org/drawingml/2006/table">
            <a:tbl>
              <a:tblPr firstRow="1" bandRow="1">
                <a:tableStyleId>{21E4AEA4-8DFA-4A89-87EB-49C32662AFE0}</a:tableStyleId>
              </a:tblPr>
              <a:tblGrid>
                <a:gridCol w="1820333"/>
              </a:tblGrid>
              <a:tr h="370840">
                <a:tc>
                  <a:txBody>
                    <a:bodyPr/>
                    <a:lstStyle/>
                    <a:p>
                      <a:endParaRPr lang="en-US" dirty="0"/>
                    </a:p>
                  </a:txBody>
                  <a:tcPr/>
                </a:tc>
              </a:tr>
              <a:tr h="370840">
                <a:tc>
                  <a:txBody>
                    <a:bodyPr/>
                    <a:lstStyle/>
                    <a:p>
                      <a:r>
                        <a:rPr lang="en-US" dirty="0" smtClean="0"/>
                        <a:t>ubuntu-12.04</a:t>
                      </a:r>
                      <a:endParaRPr lang="en-US" dirty="0"/>
                    </a:p>
                  </a:txBody>
                  <a:tcPr/>
                </a:tc>
              </a:tr>
              <a:tr h="370840">
                <a:tc>
                  <a:txBody>
                    <a:bodyPr/>
                    <a:lstStyle/>
                    <a:p>
                      <a:r>
                        <a:rPr lang="en-US" dirty="0" smtClean="0"/>
                        <a:t>centos-6.4</a:t>
                      </a:r>
                      <a:endParaRPr lang="en-US" dirty="0"/>
                    </a:p>
                  </a:txBody>
                  <a:tcPr/>
                </a:tc>
              </a:tr>
            </a:tbl>
          </a:graphicData>
        </a:graphic>
      </p:graphicFrame>
    </p:spTree>
    <p:extLst>
      <p:ext uri="{BB962C8B-B14F-4D97-AF65-F5344CB8AC3E}">
        <p14:creationId xmlns:p14="http://schemas.microsoft.com/office/powerpoint/2010/main" val="98682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Matrix</a:t>
            </a:r>
            <a:endParaRPr lang="en-US" dirty="0"/>
          </a:p>
        </p:txBody>
      </p:sp>
      <p:sp>
        <p:nvSpPr>
          <p:cNvPr id="3" name="Text Placeholder 2"/>
          <p:cNvSpPr>
            <a:spLocks noGrp="1"/>
          </p:cNvSpPr>
          <p:nvPr>
            <p:ph type="body" sz="quarter" idx="10"/>
          </p:nvPr>
        </p:nvSpPr>
        <p:spPr/>
        <p:txBody>
          <a:bodyPr/>
          <a:lstStyle/>
          <a:p>
            <a:r>
              <a:rPr lang="en-US" dirty="0" smtClean="0"/>
              <a:t>Two operating systems</a:t>
            </a:r>
          </a:p>
          <a:p>
            <a:r>
              <a:rPr lang="en-US" dirty="0" smtClean="0"/>
              <a:t>One recipe</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520249072"/>
              </p:ext>
            </p:extLst>
          </p:nvPr>
        </p:nvGraphicFramePr>
        <p:xfrm>
          <a:off x="6208890" y="1143000"/>
          <a:ext cx="3640666" cy="1112520"/>
        </p:xfrm>
        <a:graphic>
          <a:graphicData uri="http://schemas.openxmlformats.org/drawingml/2006/table">
            <a:tbl>
              <a:tblPr firstRow="1" bandRow="1">
                <a:tableStyleId>{21E4AEA4-8DFA-4A89-87EB-49C32662AFE0}</a:tableStyleId>
              </a:tblPr>
              <a:tblGrid>
                <a:gridCol w="1820333"/>
                <a:gridCol w="1820333"/>
              </a:tblGrid>
              <a:tr h="370840">
                <a:tc>
                  <a:txBody>
                    <a:bodyPr/>
                    <a:lstStyle/>
                    <a:p>
                      <a:endParaRPr lang="en-US" dirty="0"/>
                    </a:p>
                  </a:txBody>
                  <a:tcPr/>
                </a:tc>
                <a:tc>
                  <a:txBody>
                    <a:bodyPr/>
                    <a:lstStyle/>
                    <a:p>
                      <a:r>
                        <a:rPr lang="en-US" dirty="0" smtClean="0"/>
                        <a:t>default</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r>
            </a:tbl>
          </a:graphicData>
        </a:graphic>
      </p:graphicFrame>
    </p:spTree>
    <p:extLst>
      <p:ext uri="{BB962C8B-B14F-4D97-AF65-F5344CB8AC3E}">
        <p14:creationId xmlns:p14="http://schemas.microsoft.com/office/powerpoint/2010/main" val="381629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Matrix</a:t>
            </a:r>
            <a:endParaRPr lang="en-US" dirty="0"/>
          </a:p>
        </p:txBody>
      </p:sp>
      <p:sp>
        <p:nvSpPr>
          <p:cNvPr id="3" name="Text Placeholder 2"/>
          <p:cNvSpPr>
            <a:spLocks noGrp="1"/>
          </p:cNvSpPr>
          <p:nvPr>
            <p:ph type="body" sz="quarter" idx="10"/>
          </p:nvPr>
        </p:nvSpPr>
        <p:spPr/>
        <p:txBody>
          <a:bodyPr/>
          <a:lstStyle/>
          <a:p>
            <a:r>
              <a:rPr lang="en-US" dirty="0" smtClean="0"/>
              <a:t>Two operating systems</a:t>
            </a:r>
          </a:p>
          <a:p>
            <a:r>
              <a:rPr lang="en-US" dirty="0" smtClean="0"/>
              <a:t>Two recipes</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265114169"/>
              </p:ext>
            </p:extLst>
          </p:nvPr>
        </p:nvGraphicFramePr>
        <p:xfrm>
          <a:off x="6194779" y="1142999"/>
          <a:ext cx="5460999" cy="1112520"/>
        </p:xfrm>
        <a:graphic>
          <a:graphicData uri="http://schemas.openxmlformats.org/drawingml/2006/table">
            <a:tbl>
              <a:tblPr firstRow="1" bandRow="1">
                <a:tableStyleId>{21E4AEA4-8DFA-4A89-87EB-49C32662AFE0}</a:tableStyleId>
              </a:tblPr>
              <a:tblGrid>
                <a:gridCol w="1820333"/>
                <a:gridCol w="1820333"/>
                <a:gridCol w="1820333"/>
              </a:tblGrid>
              <a:tr h="370840">
                <a:tc>
                  <a:txBody>
                    <a:bodyPr/>
                    <a:lstStyle/>
                    <a:p>
                      <a:endParaRPr lang="en-US" dirty="0"/>
                    </a:p>
                  </a:txBody>
                  <a:tcPr/>
                </a:tc>
                <a:tc>
                  <a:txBody>
                    <a:bodyPr/>
                    <a:lstStyle/>
                    <a:p>
                      <a:r>
                        <a:rPr lang="en-US" dirty="0" smtClean="0"/>
                        <a:t>default</a:t>
                      </a:r>
                      <a:endParaRPr lang="en-US" dirty="0"/>
                    </a:p>
                  </a:txBody>
                  <a:tcPr/>
                </a:tc>
                <a:tc>
                  <a:txBody>
                    <a:bodyPr/>
                    <a:lstStyle/>
                    <a:p>
                      <a:r>
                        <a:rPr lang="en-US" dirty="0" err="1" smtClean="0"/>
                        <a:t>ssl</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c>
                  <a:txBody>
                    <a:bodyPr/>
                    <a:lstStyle/>
                    <a:p>
                      <a:r>
                        <a:rPr lang="en-US" dirty="0" smtClean="0"/>
                        <a:t>apache::</a:t>
                      </a:r>
                      <a:r>
                        <a:rPr lang="en-US" dirty="0" err="1" smtClean="0"/>
                        <a:t>ssl</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bl>
          </a:graphicData>
        </a:graphic>
      </p:graphicFrame>
    </p:spTree>
    <p:extLst>
      <p:ext uri="{BB962C8B-B14F-4D97-AF65-F5344CB8AC3E}">
        <p14:creationId xmlns:p14="http://schemas.microsoft.com/office/powerpoint/2010/main" val="599820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Test Matrix</a:t>
            </a:r>
            <a:endParaRPr lang="en-US" dirty="0"/>
          </a:p>
        </p:txBody>
      </p:sp>
      <p:sp>
        <p:nvSpPr>
          <p:cNvPr id="3" name="Text Placeholder 2"/>
          <p:cNvSpPr>
            <a:spLocks noGrp="1"/>
          </p:cNvSpPr>
          <p:nvPr>
            <p:ph type="body" sz="quarter" idx="10"/>
          </p:nvPr>
        </p:nvSpPr>
        <p:spPr/>
        <p:txBody>
          <a:bodyPr/>
          <a:lstStyle/>
          <a:p>
            <a:r>
              <a:rPr lang="en-US" dirty="0" smtClean="0"/>
              <a:t>Three operating systems</a:t>
            </a:r>
          </a:p>
          <a:p>
            <a:r>
              <a:rPr lang="en-US" dirty="0" smtClean="0"/>
              <a:t>Two recipes</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57914940"/>
              </p:ext>
            </p:extLst>
          </p:nvPr>
        </p:nvGraphicFramePr>
        <p:xfrm>
          <a:off x="6208890" y="1142999"/>
          <a:ext cx="5460999" cy="1483360"/>
        </p:xfrm>
        <a:graphic>
          <a:graphicData uri="http://schemas.openxmlformats.org/drawingml/2006/table">
            <a:tbl>
              <a:tblPr firstRow="1" bandRow="1">
                <a:tableStyleId>{21E4AEA4-8DFA-4A89-87EB-49C32662AFE0}</a:tableStyleId>
              </a:tblPr>
              <a:tblGrid>
                <a:gridCol w="1820333"/>
                <a:gridCol w="1820333"/>
                <a:gridCol w="1820333"/>
              </a:tblGrid>
              <a:tr h="370840">
                <a:tc>
                  <a:txBody>
                    <a:bodyPr/>
                    <a:lstStyle/>
                    <a:p>
                      <a:endParaRPr lang="en-US" dirty="0"/>
                    </a:p>
                  </a:txBody>
                  <a:tcPr/>
                </a:tc>
                <a:tc>
                  <a:txBody>
                    <a:bodyPr/>
                    <a:lstStyle/>
                    <a:p>
                      <a:r>
                        <a:rPr lang="en-US" dirty="0" smtClean="0"/>
                        <a:t>default</a:t>
                      </a:r>
                      <a:endParaRPr lang="en-US" dirty="0"/>
                    </a:p>
                  </a:txBody>
                  <a:tcPr/>
                </a:tc>
                <a:tc>
                  <a:txBody>
                    <a:bodyPr/>
                    <a:lstStyle/>
                    <a:p>
                      <a:r>
                        <a:rPr lang="en-US" dirty="0" err="1" smtClean="0"/>
                        <a:t>ssl</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c>
                  <a:txBody>
                    <a:bodyPr/>
                    <a:lstStyle/>
                    <a:p>
                      <a:r>
                        <a:rPr lang="en-US" dirty="0" smtClean="0"/>
                        <a:t>apache::</a:t>
                      </a:r>
                      <a:r>
                        <a:rPr lang="en-US" dirty="0" err="1" smtClean="0"/>
                        <a:t>ssl</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r h="370840">
                <a:tc>
                  <a:txBody>
                    <a:bodyPr/>
                    <a:lstStyle/>
                    <a:p>
                      <a:r>
                        <a:rPr lang="en-US" dirty="0" smtClean="0"/>
                        <a:t>ubuntu-14.04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bl>
          </a:graphicData>
        </a:graphic>
      </p:graphicFrame>
    </p:spTree>
    <p:extLst>
      <p:ext uri="{BB962C8B-B14F-4D97-AF65-F5344CB8AC3E}">
        <p14:creationId xmlns:p14="http://schemas.microsoft.com/office/powerpoint/2010/main" val="1526780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Configuring the Kitchen</a:t>
            </a:r>
            <a:endParaRPr lang="en-US" dirty="0"/>
          </a:p>
        </p:txBody>
      </p:sp>
      <p:sp>
        <p:nvSpPr>
          <p:cNvPr id="5" name="Content Placeholder 4"/>
          <p:cNvSpPr>
            <a:spLocks noGrp="1"/>
          </p:cNvSpPr>
          <p:nvPr>
            <p:ph sz="quarter" idx="10"/>
          </p:nvPr>
        </p:nvSpPr>
        <p:spPr/>
        <p:txBody>
          <a:bodyPr>
            <a:normAutofit fontScale="55000" lnSpcReduction="20000"/>
          </a:bodyPr>
          <a:lstStyle/>
          <a:p>
            <a:r>
              <a:rPr lang="en-US" dirty="0"/>
              <a:t>---</a:t>
            </a:r>
          </a:p>
          <a:p>
            <a:r>
              <a:rPr lang="en-US" dirty="0"/>
              <a:t>driver:</a:t>
            </a:r>
          </a:p>
          <a:p>
            <a:r>
              <a:rPr lang="en-US"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dirty="0"/>
              <a:t>platforms:</a:t>
            </a:r>
          </a:p>
          <a:p>
            <a:r>
              <a:rPr lang="en-US" dirty="0"/>
              <a:t>  - name: ubuntu-12.04</a:t>
            </a:r>
          </a:p>
          <a:p>
            <a:r>
              <a:rPr lang="en-US" dirty="0"/>
              <a:t>  - name: centos-6.4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a:t>    attributes:</a:t>
            </a:r>
          </a:p>
        </p:txBody>
      </p:sp>
      <p:sp>
        <p:nvSpPr>
          <p:cNvPr id="6" name="Text Placeholder 5"/>
          <p:cNvSpPr>
            <a:spLocks noGrp="1"/>
          </p:cNvSpPr>
          <p:nvPr>
            <p:ph type="body" sz="quarter" idx="11"/>
          </p:nvPr>
        </p:nvSpPr>
        <p:spPr/>
        <p:txBody>
          <a:bodyPr>
            <a:normAutofit lnSpcReduction="10000"/>
          </a:bodyPr>
          <a:lstStyle/>
          <a:p>
            <a:r>
              <a:rPr lang="en-US" dirty="0" smtClean="0"/>
              <a:t>cookbooks/apache/.</a:t>
            </a:r>
            <a:r>
              <a:rPr lang="en-US" dirty="0" err="1" smtClean="0"/>
              <a:t>kitchen.yml</a:t>
            </a:r>
            <a:endParaRPr lang="en-US" dirty="0"/>
          </a:p>
        </p:txBody>
      </p:sp>
    </p:spTree>
    <p:extLst>
      <p:ext uri="{BB962C8B-B14F-4D97-AF65-F5344CB8AC3E}">
        <p14:creationId xmlns:p14="http://schemas.microsoft.com/office/powerpoint/2010/main" val="833594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r>
              <a:rPr lang="en-US" dirty="0" smtClean="0"/>
              <a:t>driver - </a:t>
            </a:r>
            <a:r>
              <a:rPr lang="en-US" dirty="0"/>
              <a:t>virtualization or cloud </a:t>
            </a:r>
            <a:r>
              <a:rPr lang="en-US" dirty="0" smtClean="0"/>
              <a:t>provider</a:t>
            </a:r>
            <a:endParaRPr lang="en-US" dirty="0"/>
          </a:p>
        </p:txBody>
      </p:sp>
      <p:sp>
        <p:nvSpPr>
          <p:cNvPr id="7" name="Content Placeholder 6"/>
          <p:cNvSpPr>
            <a:spLocks noGrp="1"/>
          </p:cNvSpPr>
          <p:nvPr>
            <p:ph sz="quarter" idx="11"/>
          </p:nvPr>
        </p:nvSpPr>
        <p:spPr/>
        <p:txBody>
          <a:bodyPr>
            <a:normAutofit fontScale="70000" lnSpcReduction="20000"/>
          </a:bodyPr>
          <a:lstStyle/>
          <a:p>
            <a:r>
              <a:rPr lang="en-US" dirty="0"/>
              <a:t>---</a:t>
            </a:r>
          </a:p>
          <a:p>
            <a:r>
              <a:rPr lang="en-US" b="1" dirty="0"/>
              <a:t>driver:</a:t>
            </a:r>
          </a:p>
          <a:p>
            <a:r>
              <a:rPr lang="en-US" b="1"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dirty="0"/>
              <a:t>platforms:</a:t>
            </a:r>
          </a:p>
          <a:p>
            <a:r>
              <a:rPr lang="en-US" dirty="0"/>
              <a:t>  - name: ubuntu-12.04</a:t>
            </a:r>
          </a:p>
          <a:p>
            <a:r>
              <a:rPr lang="en-US" dirty="0"/>
              <a:t>  - name: centos-6.4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a:t>    attributes:</a:t>
            </a:r>
          </a:p>
        </p:txBody>
      </p:sp>
    </p:spTree>
    <p:extLst>
      <p:ext uri="{BB962C8B-B14F-4D97-AF65-F5344CB8AC3E}">
        <p14:creationId xmlns:p14="http://schemas.microsoft.com/office/powerpoint/2010/main" val="3833333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r>
              <a:rPr lang="en-US" dirty="0" err="1" smtClean="0"/>
              <a:t>provisioner</a:t>
            </a:r>
            <a:r>
              <a:rPr lang="en-US" dirty="0" smtClean="0"/>
              <a:t> - </a:t>
            </a:r>
            <a:r>
              <a:rPr lang="en-US" dirty="0"/>
              <a:t>application to configure the node</a:t>
            </a:r>
          </a:p>
          <a:p>
            <a:endParaRPr lang="en-US" dirty="0"/>
          </a:p>
        </p:txBody>
      </p:sp>
      <p:sp>
        <p:nvSpPr>
          <p:cNvPr id="7" name="Content Placeholder 6"/>
          <p:cNvSpPr>
            <a:spLocks noGrp="1"/>
          </p:cNvSpPr>
          <p:nvPr>
            <p:ph sz="quarter" idx="11"/>
          </p:nvPr>
        </p:nvSpPr>
        <p:spPr/>
        <p:txBody>
          <a:bodyPr>
            <a:normAutofit fontScale="70000" lnSpcReduction="20000"/>
          </a:bodyPr>
          <a:lstStyle/>
          <a:p>
            <a:r>
              <a:rPr lang="en-US" dirty="0"/>
              <a:t>---</a:t>
            </a:r>
          </a:p>
          <a:p>
            <a:r>
              <a:rPr lang="en-US" dirty="0"/>
              <a:t>driver:</a:t>
            </a:r>
          </a:p>
          <a:p>
            <a:r>
              <a:rPr lang="en-US" dirty="0"/>
              <a:t>  name: vagrant</a:t>
            </a:r>
          </a:p>
          <a:p>
            <a:endParaRPr lang="en-US" dirty="0"/>
          </a:p>
          <a:p>
            <a:r>
              <a:rPr lang="en-US" b="1" dirty="0" err="1"/>
              <a:t>provisioner</a:t>
            </a:r>
            <a:r>
              <a:rPr lang="en-US" b="1" dirty="0"/>
              <a:t>:</a:t>
            </a:r>
          </a:p>
          <a:p>
            <a:r>
              <a:rPr lang="en-US" b="1" dirty="0"/>
              <a:t>  name: </a:t>
            </a:r>
            <a:r>
              <a:rPr lang="en-US" b="1" dirty="0" err="1"/>
              <a:t>chef_zero</a:t>
            </a:r>
            <a:endParaRPr lang="en-US" b="1" dirty="0"/>
          </a:p>
          <a:p>
            <a:endParaRPr lang="en-US" dirty="0"/>
          </a:p>
          <a:p>
            <a:r>
              <a:rPr lang="en-US" dirty="0"/>
              <a:t>platforms:</a:t>
            </a:r>
          </a:p>
          <a:p>
            <a:r>
              <a:rPr lang="en-US" dirty="0"/>
              <a:t>  - name: ubuntu-12.04</a:t>
            </a:r>
          </a:p>
          <a:p>
            <a:r>
              <a:rPr lang="en-US" dirty="0"/>
              <a:t>  - name: centos-6.4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a:t>    attributes:</a:t>
            </a:r>
          </a:p>
        </p:txBody>
      </p:sp>
    </p:spTree>
    <p:extLst>
      <p:ext uri="{BB962C8B-B14F-4D97-AF65-F5344CB8AC3E}">
        <p14:creationId xmlns:p14="http://schemas.microsoft.com/office/powerpoint/2010/main" val="1058264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r>
              <a:rPr lang="en-US" dirty="0" smtClean="0"/>
              <a:t>platforms - </a:t>
            </a:r>
            <a:r>
              <a:rPr lang="en-US" dirty="0"/>
              <a:t>target operating systems</a:t>
            </a:r>
          </a:p>
          <a:p>
            <a:pPr marL="0" indent="0">
              <a:buNone/>
            </a:pPr>
            <a:endParaRPr lang="en-US" dirty="0"/>
          </a:p>
          <a:p>
            <a:endParaRPr lang="en-US" dirty="0"/>
          </a:p>
        </p:txBody>
      </p:sp>
      <p:sp>
        <p:nvSpPr>
          <p:cNvPr id="7" name="Content Placeholder 6"/>
          <p:cNvSpPr>
            <a:spLocks noGrp="1"/>
          </p:cNvSpPr>
          <p:nvPr>
            <p:ph sz="quarter" idx="11"/>
          </p:nvPr>
        </p:nvSpPr>
        <p:spPr/>
        <p:txBody>
          <a:bodyPr>
            <a:normAutofit fontScale="70000" lnSpcReduction="20000"/>
          </a:bodyPr>
          <a:lstStyle/>
          <a:p>
            <a:r>
              <a:rPr lang="en-US" dirty="0"/>
              <a:t>---</a:t>
            </a:r>
          </a:p>
          <a:p>
            <a:r>
              <a:rPr lang="en-US" dirty="0"/>
              <a:t>driver:</a:t>
            </a:r>
          </a:p>
          <a:p>
            <a:r>
              <a:rPr lang="en-US"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b="1" dirty="0"/>
              <a:t>platforms:</a:t>
            </a:r>
          </a:p>
          <a:p>
            <a:r>
              <a:rPr lang="en-US" b="1" dirty="0"/>
              <a:t>  - name: ubuntu-12.04</a:t>
            </a:r>
          </a:p>
          <a:p>
            <a:r>
              <a:rPr lang="en-US" b="1" dirty="0"/>
              <a:t>  - name: centos-6.4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a:t>    attributes:</a:t>
            </a:r>
          </a:p>
        </p:txBody>
      </p:sp>
    </p:spTree>
    <p:extLst>
      <p:ext uri="{BB962C8B-B14F-4D97-AF65-F5344CB8AC3E}">
        <p14:creationId xmlns:p14="http://schemas.microsoft.com/office/powerpoint/2010/main" val="4093509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Policy-based</a:t>
            </a:r>
            <a:endParaRPr lang="en-US" dirty="0"/>
          </a:p>
        </p:txBody>
      </p:sp>
      <p:sp>
        <p:nvSpPr>
          <p:cNvPr id="6" name="Text Placeholder 5"/>
          <p:cNvSpPr>
            <a:spLocks noGrp="1"/>
          </p:cNvSpPr>
          <p:nvPr>
            <p:ph type="body" sz="quarter" idx="10"/>
          </p:nvPr>
        </p:nvSpPr>
        <p:spPr/>
        <p:txBody>
          <a:bodyPr/>
          <a:lstStyle/>
          <a:p>
            <a:r>
              <a:rPr lang="en-US" dirty="0"/>
              <a:t>You capture the policy for your infrastructure in </a:t>
            </a:r>
            <a:r>
              <a:rPr lang="en-US" dirty="0" smtClean="0"/>
              <a:t>code</a:t>
            </a:r>
          </a:p>
          <a:p>
            <a:r>
              <a:rPr lang="en-US" dirty="0"/>
              <a:t>A program ensures each node in your infrastructure complies with the </a:t>
            </a:r>
            <a:r>
              <a:rPr lang="en-US" dirty="0" smtClean="0"/>
              <a:t>policy</a:t>
            </a:r>
          </a:p>
          <a:p>
            <a:r>
              <a:rPr lang="en-US" dirty="0"/>
              <a:t>A control loop keeps the system stable and allows for change when policy is </a:t>
            </a:r>
            <a:r>
              <a:rPr lang="en-US" dirty="0" smtClean="0"/>
              <a:t>updated</a:t>
            </a:r>
          </a:p>
          <a:p>
            <a:endParaRPr lang="en-US" dirty="0" smtClean="0"/>
          </a:p>
        </p:txBody>
      </p:sp>
    </p:spTree>
    <p:extLst>
      <p:ext uri="{BB962C8B-B14F-4D97-AF65-F5344CB8AC3E}">
        <p14:creationId xmlns:p14="http://schemas.microsoft.com/office/powerpoint/2010/main" val="2694540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r>
              <a:rPr lang="en-US" dirty="0" smtClean="0"/>
              <a:t>suites - </a:t>
            </a:r>
            <a:r>
              <a:rPr lang="en-US" dirty="0"/>
              <a:t>target </a:t>
            </a:r>
            <a:r>
              <a:rPr lang="en-US" dirty="0" smtClean="0"/>
              <a:t>configurations</a:t>
            </a:r>
            <a:endParaRPr lang="en-US" dirty="0"/>
          </a:p>
          <a:p>
            <a:pPr marL="0" indent="0">
              <a:buNone/>
            </a:pPr>
            <a:endParaRPr lang="en-US" dirty="0"/>
          </a:p>
          <a:p>
            <a:endParaRPr lang="en-US" dirty="0"/>
          </a:p>
        </p:txBody>
      </p:sp>
      <p:sp>
        <p:nvSpPr>
          <p:cNvPr id="7" name="Content Placeholder 6"/>
          <p:cNvSpPr>
            <a:spLocks noGrp="1"/>
          </p:cNvSpPr>
          <p:nvPr>
            <p:ph sz="quarter" idx="11"/>
          </p:nvPr>
        </p:nvSpPr>
        <p:spPr/>
        <p:txBody>
          <a:bodyPr>
            <a:normAutofit fontScale="70000" lnSpcReduction="20000"/>
          </a:bodyPr>
          <a:lstStyle/>
          <a:p>
            <a:r>
              <a:rPr lang="en-US" dirty="0"/>
              <a:t>---</a:t>
            </a:r>
          </a:p>
          <a:p>
            <a:r>
              <a:rPr lang="en-US" dirty="0"/>
              <a:t>driver:</a:t>
            </a:r>
          </a:p>
          <a:p>
            <a:r>
              <a:rPr lang="en-US"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dirty="0"/>
              <a:t>platforms:</a:t>
            </a:r>
          </a:p>
          <a:p>
            <a:r>
              <a:rPr lang="en-US" dirty="0"/>
              <a:t>  - name: ubuntu-12.04</a:t>
            </a:r>
          </a:p>
          <a:p>
            <a:r>
              <a:rPr lang="en-US" dirty="0"/>
              <a:t>  - name: centos-6.4</a:t>
            </a:r>
          </a:p>
          <a:p>
            <a:endParaRPr lang="en-US" dirty="0"/>
          </a:p>
          <a:p>
            <a:r>
              <a:rPr lang="en-US" b="1" dirty="0"/>
              <a:t>suites:</a:t>
            </a:r>
          </a:p>
          <a:p>
            <a:r>
              <a:rPr lang="en-US" b="1" dirty="0"/>
              <a:t>  - name: default</a:t>
            </a:r>
          </a:p>
          <a:p>
            <a:r>
              <a:rPr lang="en-US" b="1" dirty="0"/>
              <a:t>    </a:t>
            </a:r>
            <a:r>
              <a:rPr lang="en-US" b="1" dirty="0" err="1"/>
              <a:t>run_list</a:t>
            </a:r>
            <a:r>
              <a:rPr lang="en-US" b="1" dirty="0"/>
              <a:t>:</a:t>
            </a:r>
          </a:p>
          <a:p>
            <a:r>
              <a:rPr lang="en-US" b="1" dirty="0"/>
              <a:t>      - recipe[apache::default]</a:t>
            </a:r>
          </a:p>
          <a:p>
            <a:r>
              <a:rPr lang="en-US" b="1" dirty="0"/>
              <a:t>    attributes:</a:t>
            </a:r>
          </a:p>
        </p:txBody>
      </p:sp>
    </p:spTree>
    <p:extLst>
      <p:ext uri="{BB962C8B-B14F-4D97-AF65-F5344CB8AC3E}">
        <p14:creationId xmlns:p14="http://schemas.microsoft.com/office/powerpoint/2010/main" val="587536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pPr marL="0" indent="0">
              <a:buNone/>
            </a:pPr>
            <a:endParaRPr lang="en-US" dirty="0"/>
          </a:p>
        </p:txBody>
      </p:sp>
      <p:sp>
        <p:nvSpPr>
          <p:cNvPr id="7" name="Content Placeholder 6"/>
          <p:cNvSpPr>
            <a:spLocks noGrp="1"/>
          </p:cNvSpPr>
          <p:nvPr>
            <p:ph sz="quarter" idx="11"/>
          </p:nvPr>
        </p:nvSpPr>
        <p:spPr/>
        <p:txBody>
          <a:bodyPr>
            <a:normAutofit/>
          </a:bodyPr>
          <a:lstStyle/>
          <a:p>
            <a:r>
              <a:rPr lang="en-US" sz="1500" dirty="0" smtClean="0"/>
              <a:t>---</a:t>
            </a:r>
          </a:p>
          <a:p>
            <a:r>
              <a:rPr lang="en-US" sz="1500" dirty="0" smtClean="0"/>
              <a:t>driver:</a:t>
            </a:r>
          </a:p>
          <a:p>
            <a:r>
              <a:rPr lang="en-US" sz="1500" dirty="0" smtClean="0"/>
              <a:t>  name: vagrant</a:t>
            </a:r>
          </a:p>
          <a:p>
            <a:endParaRPr lang="en-US" sz="1500" dirty="0" smtClean="0"/>
          </a:p>
          <a:p>
            <a:r>
              <a:rPr lang="en-US" sz="1500" dirty="0" err="1" smtClean="0"/>
              <a:t>provisioner</a:t>
            </a:r>
            <a:r>
              <a:rPr lang="en-US" sz="1500" dirty="0" smtClean="0"/>
              <a:t>:</a:t>
            </a:r>
          </a:p>
          <a:p>
            <a:r>
              <a:rPr lang="en-US" sz="1500" dirty="0" smtClean="0"/>
              <a:t>  name: </a:t>
            </a:r>
            <a:r>
              <a:rPr lang="en-US" sz="1500" dirty="0" err="1" smtClean="0"/>
              <a:t>chef_zero</a:t>
            </a:r>
            <a:endParaRPr lang="en-US" sz="1500" dirty="0" smtClean="0"/>
          </a:p>
          <a:p>
            <a:endParaRPr lang="en-US" sz="1500" dirty="0" smtClean="0"/>
          </a:p>
          <a:p>
            <a:r>
              <a:rPr lang="en-US" sz="1500" dirty="0" smtClean="0"/>
              <a:t>platforms:</a:t>
            </a:r>
          </a:p>
          <a:p>
            <a:r>
              <a:rPr lang="en-US" sz="1500" dirty="0" smtClean="0"/>
              <a:t>  - name: ubuntu-12.04</a:t>
            </a:r>
          </a:p>
          <a:p>
            <a:r>
              <a:rPr lang="en-US" sz="1500" dirty="0" smtClean="0"/>
              <a:t>  - name: centos-6.4</a:t>
            </a:r>
          </a:p>
          <a:p>
            <a:endParaRPr lang="en-US" sz="1500" dirty="0" smtClean="0"/>
          </a:p>
          <a:p>
            <a:endParaRPr lang="en-US" sz="1500" dirty="0" smtClean="0"/>
          </a:p>
          <a:p>
            <a:r>
              <a:rPr lang="en-US" sz="1500" dirty="0" smtClean="0"/>
              <a:t>suites:</a:t>
            </a:r>
          </a:p>
          <a:p>
            <a:r>
              <a:rPr lang="en-US" sz="1500" dirty="0" smtClean="0"/>
              <a:t>  - name: default</a:t>
            </a:r>
          </a:p>
          <a:p>
            <a:r>
              <a:rPr lang="en-US" sz="1500" dirty="0" smtClean="0"/>
              <a:t>    </a:t>
            </a:r>
            <a:r>
              <a:rPr lang="en-US" sz="1500" dirty="0" err="1" smtClean="0"/>
              <a:t>run_list</a:t>
            </a:r>
            <a:r>
              <a:rPr lang="en-US" sz="1500" dirty="0" smtClean="0"/>
              <a:t>:</a:t>
            </a:r>
          </a:p>
          <a:p>
            <a:r>
              <a:rPr lang="en-US" sz="1500" dirty="0" smtClean="0"/>
              <a:t>      - recipe[apache::default]</a:t>
            </a:r>
          </a:p>
          <a:p>
            <a:r>
              <a:rPr lang="en-US" sz="1500" dirty="0" smtClean="0"/>
              <a:t>  </a:t>
            </a:r>
          </a:p>
          <a:p>
            <a:endParaRPr lang="en-US" sz="1500" dirty="0" smtClean="0"/>
          </a:p>
          <a:p>
            <a:endParaRPr lang="en-US" sz="1500" dirty="0" smtClean="0"/>
          </a:p>
        </p:txBody>
      </p:sp>
      <p:graphicFrame>
        <p:nvGraphicFramePr>
          <p:cNvPr id="2" name="Table 1"/>
          <p:cNvGraphicFramePr>
            <a:graphicFrameLocks noGrp="1"/>
          </p:cNvGraphicFramePr>
          <p:nvPr>
            <p:extLst>
              <p:ext uri="{D42A27DB-BD31-4B8C-83A1-F6EECF244321}">
                <p14:modId xmlns:p14="http://schemas.microsoft.com/office/powerpoint/2010/main" val="3835563039"/>
              </p:ext>
            </p:extLst>
          </p:nvPr>
        </p:nvGraphicFramePr>
        <p:xfrm>
          <a:off x="423334" y="1142999"/>
          <a:ext cx="3640666" cy="1112520"/>
        </p:xfrm>
        <a:graphic>
          <a:graphicData uri="http://schemas.openxmlformats.org/drawingml/2006/table">
            <a:tbl>
              <a:tblPr firstRow="1" bandRow="1">
                <a:tableStyleId>{21E4AEA4-8DFA-4A89-87EB-49C32662AFE0}</a:tableStyleId>
              </a:tblPr>
              <a:tblGrid>
                <a:gridCol w="1820333"/>
                <a:gridCol w="1820333"/>
              </a:tblGrid>
              <a:tr h="370840">
                <a:tc>
                  <a:txBody>
                    <a:bodyPr/>
                    <a:lstStyle/>
                    <a:p>
                      <a:endParaRPr lang="en-US" dirty="0"/>
                    </a:p>
                  </a:txBody>
                  <a:tcPr/>
                </a:tc>
                <a:tc>
                  <a:txBody>
                    <a:bodyPr/>
                    <a:lstStyle/>
                    <a:p>
                      <a:r>
                        <a:rPr lang="en-US" dirty="0" smtClean="0"/>
                        <a:t>default</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r>
            </a:tbl>
          </a:graphicData>
        </a:graphic>
      </p:graphicFrame>
    </p:spTree>
    <p:extLst>
      <p:ext uri="{BB962C8B-B14F-4D97-AF65-F5344CB8AC3E}">
        <p14:creationId xmlns:p14="http://schemas.microsoft.com/office/powerpoint/2010/main" val="638617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pPr marL="0" indent="0">
              <a:buNone/>
            </a:pPr>
            <a:endParaRPr lang="en-US" dirty="0"/>
          </a:p>
        </p:txBody>
      </p:sp>
      <p:sp>
        <p:nvSpPr>
          <p:cNvPr id="7" name="Content Placeholder 6"/>
          <p:cNvSpPr>
            <a:spLocks noGrp="1"/>
          </p:cNvSpPr>
          <p:nvPr>
            <p:ph sz="quarter" idx="11"/>
          </p:nvPr>
        </p:nvSpPr>
        <p:spPr/>
        <p:txBody>
          <a:bodyPr>
            <a:normAutofit lnSpcReduction="10000"/>
          </a:bodyPr>
          <a:lstStyle/>
          <a:p>
            <a:r>
              <a:rPr lang="en-US" sz="1500" dirty="0"/>
              <a:t>---</a:t>
            </a:r>
          </a:p>
          <a:p>
            <a:r>
              <a:rPr lang="en-US" sz="1500" dirty="0"/>
              <a:t>driver:</a:t>
            </a:r>
          </a:p>
          <a:p>
            <a:r>
              <a:rPr lang="en-US" sz="1500" dirty="0"/>
              <a:t>  name: vagrant</a:t>
            </a:r>
          </a:p>
          <a:p>
            <a:endParaRPr lang="en-US" sz="1500" dirty="0"/>
          </a:p>
          <a:p>
            <a:r>
              <a:rPr lang="en-US" sz="1500" dirty="0" err="1"/>
              <a:t>provisioner</a:t>
            </a:r>
            <a:r>
              <a:rPr lang="en-US" sz="1500" dirty="0"/>
              <a:t>:</a:t>
            </a:r>
          </a:p>
          <a:p>
            <a:r>
              <a:rPr lang="en-US" sz="1500" dirty="0"/>
              <a:t>  name: </a:t>
            </a:r>
            <a:r>
              <a:rPr lang="en-US" sz="1500" dirty="0" err="1"/>
              <a:t>chef_zero</a:t>
            </a:r>
            <a:endParaRPr lang="en-US" sz="1500" dirty="0"/>
          </a:p>
          <a:p>
            <a:endParaRPr lang="en-US" sz="1500" dirty="0"/>
          </a:p>
          <a:p>
            <a:r>
              <a:rPr lang="en-US" sz="1500" dirty="0"/>
              <a:t>platforms:</a:t>
            </a:r>
          </a:p>
          <a:p>
            <a:r>
              <a:rPr lang="en-US" sz="1500" dirty="0"/>
              <a:t>  - name: ubuntu-</a:t>
            </a:r>
            <a:r>
              <a:rPr lang="en-US" sz="1500" dirty="0" smtClean="0"/>
              <a:t>12.04</a:t>
            </a:r>
          </a:p>
          <a:p>
            <a:r>
              <a:rPr lang="en-US" sz="1500" dirty="0" smtClean="0"/>
              <a:t>  - </a:t>
            </a:r>
            <a:r>
              <a:rPr lang="en-US" sz="1500" dirty="0"/>
              <a:t>name: centos-6.4</a:t>
            </a:r>
          </a:p>
          <a:p>
            <a:r>
              <a:rPr lang="en-US" sz="1500" dirty="0" smtClean="0"/>
              <a:t>  </a:t>
            </a:r>
            <a:endParaRPr lang="en-US" sz="1500" dirty="0"/>
          </a:p>
          <a:p>
            <a:r>
              <a:rPr lang="en-US" sz="1500" dirty="0"/>
              <a:t>suites:</a:t>
            </a:r>
          </a:p>
          <a:p>
            <a:r>
              <a:rPr lang="en-US" sz="1500" dirty="0"/>
              <a:t>  - name: default</a:t>
            </a:r>
          </a:p>
          <a:p>
            <a:r>
              <a:rPr lang="en-US" sz="1500" dirty="0"/>
              <a:t>    </a:t>
            </a:r>
            <a:r>
              <a:rPr lang="en-US" sz="1500" dirty="0" err="1"/>
              <a:t>run_list</a:t>
            </a:r>
            <a:r>
              <a:rPr lang="en-US" sz="1500" dirty="0"/>
              <a:t>:</a:t>
            </a:r>
          </a:p>
          <a:p>
            <a:r>
              <a:rPr lang="en-US" sz="1500" dirty="0"/>
              <a:t>      - recipe[apache::default]</a:t>
            </a:r>
          </a:p>
          <a:p>
            <a:r>
              <a:rPr lang="en-US" sz="1500" dirty="0" smtClean="0"/>
              <a:t> </a:t>
            </a:r>
            <a:r>
              <a:rPr lang="en-US" sz="1500" b="1" dirty="0" smtClean="0"/>
              <a:t> - </a:t>
            </a:r>
            <a:r>
              <a:rPr lang="en-US" sz="1500" b="1" dirty="0"/>
              <a:t>name: </a:t>
            </a:r>
            <a:r>
              <a:rPr lang="en-US" sz="1500" b="1" dirty="0" err="1" smtClean="0"/>
              <a:t>ssl</a:t>
            </a:r>
            <a:endParaRPr lang="en-US" sz="1500" b="1" dirty="0"/>
          </a:p>
          <a:p>
            <a:r>
              <a:rPr lang="en-US" sz="1500" b="1" dirty="0"/>
              <a:t>    </a:t>
            </a:r>
            <a:r>
              <a:rPr lang="en-US" sz="1500" b="1" dirty="0" err="1"/>
              <a:t>run_list</a:t>
            </a:r>
            <a:r>
              <a:rPr lang="en-US" sz="1500" b="1" dirty="0"/>
              <a:t>:</a:t>
            </a:r>
          </a:p>
          <a:p>
            <a:r>
              <a:rPr lang="en-US" sz="1500" b="1" dirty="0"/>
              <a:t>      - recipe[apache:</a:t>
            </a:r>
            <a:r>
              <a:rPr lang="en-US" sz="1500" b="1" dirty="0" smtClean="0"/>
              <a:t>:</a:t>
            </a:r>
            <a:r>
              <a:rPr lang="en-US" sz="1500" b="1" dirty="0" err="1" smtClean="0"/>
              <a:t>ssl</a:t>
            </a:r>
            <a:r>
              <a:rPr lang="en-US" sz="1500" b="1" dirty="0" smtClean="0"/>
              <a:t>]</a:t>
            </a:r>
            <a:endParaRPr lang="en-US" sz="1500" b="1" dirty="0"/>
          </a:p>
        </p:txBody>
      </p:sp>
      <p:graphicFrame>
        <p:nvGraphicFramePr>
          <p:cNvPr id="2" name="Table 1"/>
          <p:cNvGraphicFramePr>
            <a:graphicFrameLocks noGrp="1"/>
          </p:cNvGraphicFramePr>
          <p:nvPr>
            <p:extLst>
              <p:ext uri="{D42A27DB-BD31-4B8C-83A1-F6EECF244321}">
                <p14:modId xmlns:p14="http://schemas.microsoft.com/office/powerpoint/2010/main" val="131819802"/>
              </p:ext>
            </p:extLst>
          </p:nvPr>
        </p:nvGraphicFramePr>
        <p:xfrm>
          <a:off x="423334" y="1142999"/>
          <a:ext cx="5460999" cy="1112520"/>
        </p:xfrm>
        <a:graphic>
          <a:graphicData uri="http://schemas.openxmlformats.org/drawingml/2006/table">
            <a:tbl>
              <a:tblPr firstRow="1" bandRow="1">
                <a:tableStyleId>{21E4AEA4-8DFA-4A89-87EB-49C32662AFE0}</a:tableStyleId>
              </a:tblPr>
              <a:tblGrid>
                <a:gridCol w="1820333"/>
                <a:gridCol w="1820333"/>
                <a:gridCol w="1820333"/>
              </a:tblGrid>
              <a:tr h="370840">
                <a:tc>
                  <a:txBody>
                    <a:bodyPr/>
                    <a:lstStyle/>
                    <a:p>
                      <a:endParaRPr lang="en-US" dirty="0"/>
                    </a:p>
                  </a:txBody>
                  <a:tcPr/>
                </a:tc>
                <a:tc>
                  <a:txBody>
                    <a:bodyPr/>
                    <a:lstStyle/>
                    <a:p>
                      <a:r>
                        <a:rPr lang="en-US" dirty="0" smtClean="0"/>
                        <a:t>default</a:t>
                      </a:r>
                      <a:endParaRPr lang="en-US" dirty="0"/>
                    </a:p>
                  </a:txBody>
                  <a:tcPr/>
                </a:tc>
                <a:tc>
                  <a:txBody>
                    <a:bodyPr/>
                    <a:lstStyle/>
                    <a:p>
                      <a:r>
                        <a:rPr lang="en-US" dirty="0" err="1" smtClean="0"/>
                        <a:t>ssl</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c>
                  <a:txBody>
                    <a:bodyPr/>
                    <a:lstStyle/>
                    <a:p>
                      <a:r>
                        <a:rPr lang="en-US" dirty="0" smtClean="0"/>
                        <a:t>apache::</a:t>
                      </a:r>
                      <a:r>
                        <a:rPr lang="en-US" dirty="0" err="1" smtClean="0"/>
                        <a:t>ssl</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bl>
          </a:graphicData>
        </a:graphic>
      </p:graphicFrame>
    </p:spTree>
    <p:extLst>
      <p:ext uri="{BB962C8B-B14F-4D97-AF65-F5344CB8AC3E}">
        <p14:creationId xmlns:p14="http://schemas.microsoft.com/office/powerpoint/2010/main" val="304310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t>
            </a:r>
            <a:r>
              <a:rPr lang="en-US" dirty="0" err="1" smtClean="0"/>
              <a:t>kitchen.yml</a:t>
            </a:r>
            <a:endParaRPr lang="en-US" dirty="0"/>
          </a:p>
        </p:txBody>
      </p:sp>
      <p:sp>
        <p:nvSpPr>
          <p:cNvPr id="6" name="Text Placeholder 5"/>
          <p:cNvSpPr>
            <a:spLocks noGrp="1"/>
          </p:cNvSpPr>
          <p:nvPr>
            <p:ph type="body" sz="quarter" idx="10"/>
          </p:nvPr>
        </p:nvSpPr>
        <p:spPr/>
        <p:txBody>
          <a:bodyPr/>
          <a:lstStyle/>
          <a:p>
            <a:pPr marL="0" indent="0">
              <a:buNone/>
            </a:pPr>
            <a:endParaRPr lang="en-US" dirty="0"/>
          </a:p>
        </p:txBody>
      </p:sp>
      <p:sp>
        <p:nvSpPr>
          <p:cNvPr id="7" name="Content Placeholder 6"/>
          <p:cNvSpPr>
            <a:spLocks noGrp="1"/>
          </p:cNvSpPr>
          <p:nvPr>
            <p:ph sz="quarter" idx="11"/>
          </p:nvPr>
        </p:nvSpPr>
        <p:spPr/>
        <p:txBody>
          <a:bodyPr>
            <a:normAutofit fontScale="55000" lnSpcReduction="20000"/>
          </a:bodyPr>
          <a:lstStyle/>
          <a:p>
            <a:r>
              <a:rPr lang="en-US" dirty="0"/>
              <a:t>---</a:t>
            </a:r>
          </a:p>
          <a:p>
            <a:r>
              <a:rPr lang="en-US" dirty="0"/>
              <a:t>driver:</a:t>
            </a:r>
          </a:p>
          <a:p>
            <a:r>
              <a:rPr lang="en-US" dirty="0"/>
              <a:t>  name: vagrant</a:t>
            </a:r>
          </a:p>
          <a:p>
            <a:endParaRPr lang="en-US" dirty="0"/>
          </a:p>
          <a:p>
            <a:r>
              <a:rPr lang="en-US" dirty="0" err="1"/>
              <a:t>provisioner</a:t>
            </a:r>
            <a:r>
              <a:rPr lang="en-US" dirty="0"/>
              <a:t>:</a:t>
            </a:r>
          </a:p>
          <a:p>
            <a:r>
              <a:rPr lang="en-US" dirty="0"/>
              <a:t>  name: </a:t>
            </a:r>
            <a:r>
              <a:rPr lang="en-US" dirty="0" err="1"/>
              <a:t>chef_zero</a:t>
            </a:r>
            <a:endParaRPr lang="en-US" dirty="0"/>
          </a:p>
          <a:p>
            <a:endParaRPr lang="en-US" dirty="0"/>
          </a:p>
          <a:p>
            <a:r>
              <a:rPr lang="en-US" dirty="0"/>
              <a:t>platforms:</a:t>
            </a:r>
          </a:p>
          <a:p>
            <a:r>
              <a:rPr lang="en-US" dirty="0"/>
              <a:t>  - name: ubuntu-</a:t>
            </a:r>
            <a:r>
              <a:rPr lang="en-US" dirty="0" smtClean="0"/>
              <a:t>12.04</a:t>
            </a:r>
          </a:p>
          <a:p>
            <a:r>
              <a:rPr lang="en-US" dirty="0" smtClean="0"/>
              <a:t>  - </a:t>
            </a:r>
            <a:r>
              <a:rPr lang="en-US" dirty="0"/>
              <a:t>name: centos-6.4</a:t>
            </a:r>
          </a:p>
          <a:p>
            <a:r>
              <a:rPr lang="en-US" dirty="0" smtClean="0"/>
              <a:t>  </a:t>
            </a:r>
            <a:r>
              <a:rPr lang="en-US" b="1" dirty="0" smtClean="0"/>
              <a:t>- </a:t>
            </a:r>
            <a:r>
              <a:rPr lang="en-US" b="1" dirty="0"/>
              <a:t>name: ubuntu-</a:t>
            </a:r>
            <a:r>
              <a:rPr lang="en-US" b="1" dirty="0" smtClean="0"/>
              <a:t>14.04</a:t>
            </a:r>
          </a:p>
          <a:p>
            <a:endParaRPr lang="en-US" dirty="0"/>
          </a:p>
          <a:p>
            <a:r>
              <a:rPr lang="en-US" dirty="0"/>
              <a:t>suites:</a:t>
            </a:r>
          </a:p>
          <a:p>
            <a:r>
              <a:rPr lang="en-US" dirty="0"/>
              <a:t>  - name: default</a:t>
            </a:r>
          </a:p>
          <a:p>
            <a:r>
              <a:rPr lang="en-US" dirty="0"/>
              <a:t>    </a:t>
            </a:r>
            <a:r>
              <a:rPr lang="en-US" dirty="0" err="1"/>
              <a:t>run_list</a:t>
            </a:r>
            <a:r>
              <a:rPr lang="en-US" dirty="0"/>
              <a:t>:</a:t>
            </a:r>
          </a:p>
          <a:p>
            <a:r>
              <a:rPr lang="en-US" dirty="0"/>
              <a:t>      - recipe[apache::default]</a:t>
            </a:r>
          </a:p>
          <a:p>
            <a:r>
              <a:rPr lang="en-US" dirty="0" smtClean="0"/>
              <a:t>  - </a:t>
            </a:r>
            <a:r>
              <a:rPr lang="en-US" dirty="0"/>
              <a:t>name: </a:t>
            </a:r>
            <a:r>
              <a:rPr lang="en-US" dirty="0" err="1" smtClean="0"/>
              <a:t>ssl</a:t>
            </a:r>
            <a:endParaRPr lang="en-US" dirty="0"/>
          </a:p>
          <a:p>
            <a:r>
              <a:rPr lang="en-US" dirty="0"/>
              <a:t>    </a:t>
            </a:r>
            <a:r>
              <a:rPr lang="en-US" dirty="0" err="1"/>
              <a:t>run_list</a:t>
            </a:r>
            <a:r>
              <a:rPr lang="en-US" dirty="0"/>
              <a:t>:</a:t>
            </a:r>
          </a:p>
          <a:p>
            <a:r>
              <a:rPr lang="en-US" dirty="0"/>
              <a:t>      - recipe[apache:</a:t>
            </a:r>
            <a:r>
              <a:rPr lang="en-US" dirty="0" smtClean="0"/>
              <a:t>:</a:t>
            </a:r>
            <a:r>
              <a:rPr lang="en-US" dirty="0" err="1" smtClean="0"/>
              <a:t>ssl</a:t>
            </a:r>
            <a:r>
              <a:rPr lang="en-US" dirty="0" smtClean="0"/>
              <a:t>]</a:t>
            </a: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3232429042"/>
              </p:ext>
            </p:extLst>
          </p:nvPr>
        </p:nvGraphicFramePr>
        <p:xfrm>
          <a:off x="423334" y="1142999"/>
          <a:ext cx="5460999" cy="1483360"/>
        </p:xfrm>
        <a:graphic>
          <a:graphicData uri="http://schemas.openxmlformats.org/drawingml/2006/table">
            <a:tbl>
              <a:tblPr firstRow="1" bandRow="1">
                <a:tableStyleId>{21E4AEA4-8DFA-4A89-87EB-49C32662AFE0}</a:tableStyleId>
              </a:tblPr>
              <a:tblGrid>
                <a:gridCol w="1820333"/>
                <a:gridCol w="1820333"/>
                <a:gridCol w="1820333"/>
              </a:tblGrid>
              <a:tr h="370840">
                <a:tc>
                  <a:txBody>
                    <a:bodyPr/>
                    <a:lstStyle/>
                    <a:p>
                      <a:endParaRPr lang="en-US" dirty="0"/>
                    </a:p>
                  </a:txBody>
                  <a:tcPr/>
                </a:tc>
                <a:tc>
                  <a:txBody>
                    <a:bodyPr/>
                    <a:lstStyle/>
                    <a:p>
                      <a:r>
                        <a:rPr lang="en-US" dirty="0" smtClean="0"/>
                        <a:t>default</a:t>
                      </a:r>
                      <a:endParaRPr lang="en-US" dirty="0"/>
                    </a:p>
                  </a:txBody>
                  <a:tcPr/>
                </a:tc>
                <a:tc>
                  <a:txBody>
                    <a:bodyPr/>
                    <a:lstStyle/>
                    <a:p>
                      <a:r>
                        <a:rPr lang="en-US" dirty="0" err="1" smtClean="0"/>
                        <a:t>ssl</a:t>
                      </a:r>
                      <a:endParaRPr lang="en-US" dirty="0"/>
                    </a:p>
                  </a:txBody>
                  <a:tcPr/>
                </a:tc>
              </a:tr>
              <a:tr h="370840">
                <a:tc>
                  <a:txBody>
                    <a:bodyPr/>
                    <a:lstStyle/>
                    <a:p>
                      <a:r>
                        <a:rPr lang="en-US" dirty="0" smtClean="0"/>
                        <a:t>ubuntu-12.04</a:t>
                      </a:r>
                      <a:endParaRPr lang="en-US" dirty="0"/>
                    </a:p>
                  </a:txBody>
                  <a:tcPr/>
                </a:tc>
                <a:tc>
                  <a:txBody>
                    <a:bodyPr/>
                    <a:lstStyle/>
                    <a:p>
                      <a:r>
                        <a:rPr lang="en-US" dirty="0" smtClean="0"/>
                        <a:t>apache::default</a:t>
                      </a:r>
                      <a:endParaRPr lang="en-US" dirty="0"/>
                    </a:p>
                  </a:txBody>
                  <a:tcPr/>
                </a:tc>
                <a:tc>
                  <a:txBody>
                    <a:bodyPr/>
                    <a:lstStyle/>
                    <a:p>
                      <a:r>
                        <a:rPr lang="en-US" dirty="0" smtClean="0"/>
                        <a:t>apache::</a:t>
                      </a:r>
                      <a:r>
                        <a:rPr lang="en-US" dirty="0" err="1" smtClean="0"/>
                        <a:t>ssl</a:t>
                      </a:r>
                      <a:endParaRPr lang="en-US" dirty="0"/>
                    </a:p>
                  </a:txBody>
                  <a:tcPr/>
                </a:tc>
              </a:tr>
              <a:tr h="370840">
                <a:tc>
                  <a:txBody>
                    <a:bodyPr/>
                    <a:lstStyle/>
                    <a:p>
                      <a:r>
                        <a:rPr lang="en-US" dirty="0" smtClean="0"/>
                        <a:t>centos-6.4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r h="370840">
                <a:tc>
                  <a:txBody>
                    <a:bodyPr/>
                    <a:lstStyle/>
                    <a:p>
                      <a:r>
                        <a:rPr lang="en-US" dirty="0" smtClean="0"/>
                        <a:t>ubuntu-14.04</a:t>
                      </a:r>
                      <a:endParaRPr lang="en-US" dirty="0"/>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apache::default</a:t>
                      </a:r>
                    </a:p>
                  </a:txBody>
                  <a:tcPr/>
                </a:tc>
                <a:tc>
                  <a:txBody>
                    <a:bodyPr/>
                    <a:lstStyle/>
                    <a:p>
                      <a:pPr marL="0" marR="0" indent="0" algn="l" defTabSz="914363" rtl="0" eaLnBrk="1" fontAlgn="auto" latinLnBrk="0" hangingPunct="1">
                        <a:lnSpc>
                          <a:spcPct val="100000"/>
                        </a:lnSpc>
                        <a:spcBef>
                          <a:spcPts val="0"/>
                        </a:spcBef>
                        <a:spcAft>
                          <a:spcPts val="0"/>
                        </a:spcAft>
                        <a:buClrTx/>
                        <a:buSzTx/>
                        <a:buFontTx/>
                        <a:buNone/>
                        <a:tabLst/>
                        <a:defRPr/>
                      </a:pPr>
                      <a:r>
                        <a:rPr lang="en-US" dirty="0" smtClean="0"/>
                        <a:t>apache::</a:t>
                      </a:r>
                      <a:r>
                        <a:rPr lang="en-US" dirty="0" err="1" smtClean="0"/>
                        <a:t>ssl</a:t>
                      </a:r>
                      <a:endParaRPr lang="en-US" dirty="0" smtClean="0"/>
                    </a:p>
                  </a:txBody>
                  <a:tcPr/>
                </a:tc>
              </a:tr>
            </a:tbl>
          </a:graphicData>
        </a:graphic>
      </p:graphicFrame>
    </p:spTree>
    <p:extLst>
      <p:ext uri="{BB962C8B-B14F-4D97-AF65-F5344CB8AC3E}">
        <p14:creationId xmlns:p14="http://schemas.microsoft.com/office/powerpoint/2010/main" val="2460297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lstStyle/>
          <a:p>
            <a:endParaRPr lang="en-US"/>
          </a:p>
        </p:txBody>
      </p:sp>
      <p:sp>
        <p:nvSpPr>
          <p:cNvPr id="3" name="Title 2"/>
          <p:cNvSpPr>
            <a:spLocks noGrp="1"/>
          </p:cNvSpPr>
          <p:nvPr>
            <p:ph type="title"/>
          </p:nvPr>
        </p:nvSpPr>
        <p:spPr/>
        <p:txBody>
          <a:bodyPr/>
          <a:lstStyle/>
          <a:p>
            <a:r>
              <a:rPr lang="en-US" dirty="0" smtClean="0"/>
              <a:t>Move to the apache cookbook directory</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cd ~/chef-repo/cookbooks/apache</a:t>
            </a:r>
            <a:endParaRPr lang="en-US" dirty="0"/>
          </a:p>
        </p:txBody>
      </p:sp>
    </p:spTree>
    <p:extLst>
      <p:ext uri="{BB962C8B-B14F-4D97-AF65-F5344CB8AC3E}">
        <p14:creationId xmlns:p14="http://schemas.microsoft.com/office/powerpoint/2010/main" val="4234517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Update .</a:t>
            </a:r>
            <a:r>
              <a:rPr lang="en-US" dirty="0" err="1" smtClean="0"/>
              <a:t>kitchen.yml</a:t>
            </a:r>
            <a:endParaRPr lang="en-US" dirty="0"/>
          </a:p>
        </p:txBody>
      </p:sp>
      <p:sp>
        <p:nvSpPr>
          <p:cNvPr id="5" name="Content Placeholder 4"/>
          <p:cNvSpPr>
            <a:spLocks noGrp="1"/>
          </p:cNvSpPr>
          <p:nvPr>
            <p:ph sz="quarter" idx="10"/>
          </p:nvPr>
        </p:nvSpPr>
        <p:spPr/>
        <p:txBody>
          <a:bodyPr>
            <a:normAutofit fontScale="62500" lnSpcReduction="20000"/>
          </a:bodyPr>
          <a:lstStyle/>
          <a:p>
            <a:r>
              <a:rPr lang="en-US" dirty="0">
                <a:solidFill>
                  <a:srgbClr val="000000"/>
                </a:solidFill>
              </a:rPr>
              <a:t>---</a:t>
            </a:r>
          </a:p>
          <a:p>
            <a:r>
              <a:rPr lang="en-US" dirty="0">
                <a:solidFill>
                  <a:srgbClr val="000000"/>
                </a:solidFill>
              </a:rPr>
              <a:t>driver</a:t>
            </a:r>
            <a:r>
              <a:rPr lang="en-US" b="1" dirty="0">
                <a:solidFill>
                  <a:srgbClr val="000000"/>
                </a:solidFill>
              </a:rPr>
              <a:t>:</a:t>
            </a:r>
          </a:p>
          <a:p>
            <a:r>
              <a:rPr lang="en-US" dirty="0"/>
              <a:t>  </a:t>
            </a:r>
            <a:r>
              <a:rPr lang="en-US" dirty="0">
                <a:solidFill>
                  <a:srgbClr val="000000"/>
                </a:solidFill>
              </a:rPr>
              <a:t>name</a:t>
            </a:r>
            <a:r>
              <a:rPr lang="en-US" b="1" dirty="0">
                <a:solidFill>
                  <a:srgbClr val="000000"/>
                </a:solidFill>
              </a:rPr>
              <a:t>: </a:t>
            </a:r>
            <a:r>
              <a:rPr lang="en-US" b="1" dirty="0" err="1">
                <a:solidFill>
                  <a:srgbClr val="000000"/>
                </a:solidFill>
              </a:rPr>
              <a:t>docker</a:t>
            </a:r>
            <a:endParaRPr lang="en-US" b="1" dirty="0">
              <a:solidFill>
                <a:srgbClr val="000000"/>
              </a:solidFill>
            </a:endParaRPr>
          </a:p>
          <a:p>
            <a:endParaRPr lang="en-US" dirty="0"/>
          </a:p>
          <a:p>
            <a:r>
              <a:rPr lang="en-US" dirty="0" err="1">
                <a:solidFill>
                  <a:srgbClr val="000000"/>
                </a:solidFill>
              </a:rPr>
              <a:t>provisioner</a:t>
            </a:r>
            <a:r>
              <a:rPr lang="en-US" b="1" dirty="0">
                <a:solidFill>
                  <a:srgbClr val="000000"/>
                </a:solidFill>
              </a:rPr>
              <a:t>:</a:t>
            </a:r>
          </a:p>
          <a:p>
            <a:r>
              <a:rPr lang="en-US" dirty="0"/>
              <a:t>  </a:t>
            </a:r>
            <a:r>
              <a:rPr lang="en-US" dirty="0">
                <a:solidFill>
                  <a:srgbClr val="000000"/>
                </a:solidFill>
              </a:rPr>
              <a:t>name</a:t>
            </a:r>
            <a:r>
              <a:rPr lang="en-US" b="1" dirty="0">
                <a:solidFill>
                  <a:srgbClr val="000000"/>
                </a:solidFill>
              </a:rPr>
              <a:t>: </a:t>
            </a:r>
            <a:r>
              <a:rPr lang="en-US" b="1" dirty="0" err="1">
                <a:solidFill>
                  <a:srgbClr val="000000"/>
                </a:solidFill>
              </a:rPr>
              <a:t>chef_zero</a:t>
            </a:r>
            <a:endParaRPr lang="en-US" b="1" dirty="0">
              <a:solidFill>
                <a:srgbClr val="000000"/>
              </a:solidFill>
            </a:endParaRPr>
          </a:p>
          <a:p>
            <a:endParaRPr lang="en-US" dirty="0"/>
          </a:p>
          <a:p>
            <a:r>
              <a:rPr lang="en-US" dirty="0">
                <a:solidFill>
                  <a:srgbClr val="000000"/>
                </a:solidFill>
              </a:rPr>
              <a:t>platforms</a:t>
            </a:r>
            <a:r>
              <a:rPr lang="en-US" b="1" dirty="0">
                <a:solidFill>
                  <a:srgbClr val="000000"/>
                </a:solidFill>
              </a:rPr>
              <a:t>:</a:t>
            </a:r>
          </a:p>
          <a:p>
            <a:r>
              <a:rPr lang="pt-BR" dirty="0"/>
              <a:t>  </a:t>
            </a:r>
            <a:r>
              <a:rPr lang="pt-BR" b="1" dirty="0">
                <a:solidFill>
                  <a:srgbClr val="000000"/>
                </a:solidFill>
              </a:rPr>
              <a:t>- </a:t>
            </a:r>
            <a:r>
              <a:rPr lang="pt-BR" b="1" dirty="0" err="1">
                <a:solidFill>
                  <a:srgbClr val="000000"/>
                </a:solidFill>
              </a:rPr>
              <a:t>name</a:t>
            </a:r>
            <a:r>
              <a:rPr lang="pt-BR" b="1" dirty="0">
                <a:solidFill>
                  <a:srgbClr val="000000"/>
                </a:solidFill>
              </a:rPr>
              <a:t>: </a:t>
            </a:r>
            <a:r>
              <a:rPr lang="pt-BR" b="1" dirty="0" smtClean="0">
                <a:solidFill>
                  <a:srgbClr val="000000"/>
                </a:solidFill>
              </a:rPr>
              <a:t>ubuntu-12.04</a:t>
            </a:r>
            <a:endParaRPr lang="pt-BR" b="1" dirty="0">
              <a:solidFill>
                <a:srgbClr val="000000"/>
              </a:solidFill>
            </a:endParaRPr>
          </a:p>
          <a:p>
            <a:endParaRPr lang="pl-PL" dirty="0" smtClean="0"/>
          </a:p>
          <a:p>
            <a:r>
              <a:rPr lang="pl-PL" dirty="0" err="1" smtClean="0">
                <a:solidFill>
                  <a:srgbClr val="000000"/>
                </a:solidFill>
              </a:rPr>
              <a:t>suites</a:t>
            </a:r>
            <a:r>
              <a:rPr lang="pl-PL" b="1" dirty="0">
                <a:solidFill>
                  <a:srgbClr val="000000"/>
                </a:solidFill>
              </a:rPr>
              <a:t>:</a:t>
            </a:r>
          </a:p>
          <a:p>
            <a:r>
              <a:rPr lang="pl-PL" dirty="0"/>
              <a:t>  </a:t>
            </a:r>
            <a:r>
              <a:rPr lang="pl-PL" b="1" dirty="0">
                <a:solidFill>
                  <a:srgbClr val="000000"/>
                </a:solidFill>
              </a:rPr>
              <a:t>- </a:t>
            </a:r>
            <a:r>
              <a:rPr lang="pl-PL" b="1" dirty="0" err="1">
                <a:solidFill>
                  <a:srgbClr val="000000"/>
                </a:solidFill>
              </a:rPr>
              <a:t>name</a:t>
            </a:r>
            <a:r>
              <a:rPr lang="pl-PL" b="1" dirty="0">
                <a:solidFill>
                  <a:srgbClr val="000000"/>
                </a:solidFill>
              </a:rPr>
              <a:t>: </a:t>
            </a:r>
            <a:r>
              <a:rPr lang="pl-PL" b="1" dirty="0" err="1">
                <a:solidFill>
                  <a:srgbClr val="000000"/>
                </a:solidFill>
              </a:rPr>
              <a:t>default</a:t>
            </a:r>
            <a:endParaRPr lang="pl-PL" b="1" dirty="0">
              <a:solidFill>
                <a:srgbClr val="000000"/>
              </a:solidFill>
            </a:endParaRPr>
          </a:p>
          <a:p>
            <a:r>
              <a:rPr lang="pl-PL" dirty="0"/>
              <a:t>    </a:t>
            </a:r>
            <a:r>
              <a:rPr lang="pl-PL" dirty="0" err="1">
                <a:solidFill>
                  <a:srgbClr val="000000"/>
                </a:solidFill>
              </a:rPr>
              <a:t>run_list</a:t>
            </a:r>
            <a:r>
              <a:rPr lang="pl-PL" b="1" dirty="0">
                <a:solidFill>
                  <a:srgbClr val="000000"/>
                </a:solidFill>
              </a:rPr>
              <a:t>:</a:t>
            </a:r>
          </a:p>
          <a:p>
            <a:r>
              <a:rPr lang="pl-PL" dirty="0"/>
              <a:t>      </a:t>
            </a:r>
            <a:r>
              <a:rPr lang="pl-PL" b="1" dirty="0">
                <a:solidFill>
                  <a:srgbClr val="000000"/>
                </a:solidFill>
              </a:rPr>
              <a:t>- </a:t>
            </a:r>
            <a:r>
              <a:rPr lang="pl-PL" b="1" dirty="0" err="1">
                <a:solidFill>
                  <a:srgbClr val="000000"/>
                </a:solidFill>
              </a:rPr>
              <a:t>recipe</a:t>
            </a:r>
            <a:r>
              <a:rPr lang="pl-PL" b="1" dirty="0">
                <a:solidFill>
                  <a:srgbClr val="000000"/>
                </a:solidFill>
              </a:rPr>
              <a:t>[</a:t>
            </a:r>
            <a:r>
              <a:rPr lang="pl-PL" b="1" dirty="0" err="1">
                <a:solidFill>
                  <a:srgbClr val="000000"/>
                </a:solidFill>
              </a:rPr>
              <a:t>apache</a:t>
            </a:r>
            <a:r>
              <a:rPr lang="pl-PL" b="1" dirty="0">
                <a:solidFill>
                  <a:srgbClr val="000000"/>
                </a:solidFill>
              </a:rPr>
              <a:t>::</a:t>
            </a:r>
            <a:r>
              <a:rPr lang="pl-PL" b="1" dirty="0" err="1">
                <a:solidFill>
                  <a:srgbClr val="000000"/>
                </a:solidFill>
              </a:rPr>
              <a:t>default</a:t>
            </a:r>
            <a:r>
              <a:rPr lang="pl-PL" b="1" dirty="0">
                <a:solidFill>
                  <a:srgbClr val="000000"/>
                </a:solidFill>
              </a:rPr>
              <a:t>]</a:t>
            </a:r>
          </a:p>
          <a:p>
            <a:r>
              <a:rPr lang="pl-PL" dirty="0"/>
              <a:t>    </a:t>
            </a:r>
            <a:r>
              <a:rPr lang="pl-PL" dirty="0" err="1">
                <a:solidFill>
                  <a:srgbClr val="000000"/>
                </a:solidFill>
              </a:rPr>
              <a:t>attributes</a:t>
            </a:r>
            <a:r>
              <a:rPr lang="pl-PL" b="1" dirty="0">
                <a:solidFill>
                  <a:srgbClr val="000000"/>
                </a:solidFill>
              </a:rPr>
              <a:t>:</a:t>
            </a:r>
          </a:p>
        </p:txBody>
      </p:sp>
      <p:sp>
        <p:nvSpPr>
          <p:cNvPr id="6" name="Text Placeholder 5"/>
          <p:cNvSpPr>
            <a:spLocks noGrp="1"/>
          </p:cNvSpPr>
          <p:nvPr>
            <p:ph type="body" sz="quarter" idx="11"/>
          </p:nvPr>
        </p:nvSpPr>
        <p:spPr/>
        <p:txBody>
          <a:bodyPr>
            <a:normAutofit lnSpcReduction="10000"/>
          </a:bodyPr>
          <a:lstStyle/>
          <a:p>
            <a:r>
              <a:rPr lang="en-US" dirty="0" smtClean="0"/>
              <a:t>.</a:t>
            </a:r>
            <a:r>
              <a:rPr lang="en-US" dirty="0" err="1" smtClean="0"/>
              <a:t>kitchen.yml</a:t>
            </a:r>
            <a:endParaRPr lang="en-US" dirty="0"/>
          </a:p>
        </p:txBody>
      </p:sp>
    </p:spTree>
    <p:extLst>
      <p:ext uri="{BB962C8B-B14F-4D97-AF65-F5344CB8AC3E}">
        <p14:creationId xmlns:p14="http://schemas.microsoft.com/office/powerpoint/2010/main" val="4256725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a:t>Instance             Driver  </a:t>
            </a:r>
            <a:r>
              <a:rPr lang="en-US" sz="2600" dirty="0" err="1"/>
              <a:t>Provisioner</a:t>
            </a:r>
            <a:r>
              <a:rPr lang="en-US" sz="2600" dirty="0"/>
              <a:t>  Last Action</a:t>
            </a:r>
          </a:p>
          <a:p>
            <a:r>
              <a:rPr lang="en-US" sz="2600" dirty="0"/>
              <a:t>default-ubuntu-1204  </a:t>
            </a:r>
            <a:r>
              <a:rPr lang="en-US" sz="2600" dirty="0" err="1"/>
              <a:t>Docker</a:t>
            </a:r>
            <a:r>
              <a:rPr lang="en-US" sz="2600" dirty="0"/>
              <a:t>  </a:t>
            </a:r>
            <a:r>
              <a:rPr lang="en-US" sz="2600" dirty="0" err="1"/>
              <a:t>ChefZero</a:t>
            </a:r>
            <a:r>
              <a:rPr lang="en-US" sz="2600" dirty="0"/>
              <a:t>     &lt;Not Created&gt;</a:t>
            </a:r>
          </a:p>
        </p:txBody>
      </p:sp>
      <p:sp>
        <p:nvSpPr>
          <p:cNvPr id="4" name="Title 3"/>
          <p:cNvSpPr>
            <a:spLocks noGrp="1"/>
          </p:cNvSpPr>
          <p:nvPr>
            <p:ph type="title"/>
          </p:nvPr>
        </p:nvSpPr>
        <p:spPr/>
        <p:txBody>
          <a:bodyPr/>
          <a:lstStyle/>
          <a:p>
            <a:r>
              <a:rPr lang="en-US" dirty="0" smtClean="0"/>
              <a:t>List the Test Kitchens </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kitchen list</a:t>
            </a:r>
            <a:endParaRPr lang="en-US" dirty="0"/>
          </a:p>
        </p:txBody>
      </p:sp>
    </p:spTree>
    <p:extLst>
      <p:ext uri="{BB962C8B-B14F-4D97-AF65-F5344CB8AC3E}">
        <p14:creationId xmlns:p14="http://schemas.microsoft.com/office/powerpoint/2010/main" val="1747655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p:txBody>
          <a:bodyPr>
            <a:normAutofit fontScale="40000" lnSpcReduction="20000"/>
          </a:bodyPr>
          <a:lstStyle/>
          <a:p>
            <a:r>
              <a:rPr lang="en-US" dirty="0"/>
              <a:t>-----&gt; Starting Kitchen (v1.3.1)</a:t>
            </a:r>
          </a:p>
          <a:p>
            <a:r>
              <a:rPr lang="en-US" dirty="0"/>
              <a:t>-----&gt; Creating &lt;default-ubuntu-1204&gt;...</a:t>
            </a:r>
          </a:p>
          <a:p>
            <a:r>
              <a:rPr lang="en-US" dirty="0"/>
              <a:t>       Sending build context to </a:t>
            </a:r>
            <a:r>
              <a:rPr lang="en-US" dirty="0" err="1"/>
              <a:t>Docker</a:t>
            </a:r>
            <a:r>
              <a:rPr lang="en-US" dirty="0"/>
              <a:t> daemon  2.56 </a:t>
            </a:r>
            <a:r>
              <a:rPr lang="en-US" dirty="0" err="1"/>
              <a:t>kB</a:t>
            </a:r>
            <a:endParaRPr lang="en-US" dirty="0"/>
          </a:p>
          <a:p>
            <a:r>
              <a:rPr lang="en-US" dirty="0"/>
              <a:t>       Sending build context to </a:t>
            </a:r>
            <a:r>
              <a:rPr lang="en-US" dirty="0" err="1"/>
              <a:t>Docker</a:t>
            </a:r>
            <a:r>
              <a:rPr lang="en-US" dirty="0"/>
              <a:t> daemon</a:t>
            </a:r>
          </a:p>
          <a:p>
            <a:r>
              <a:rPr lang="en-US" dirty="0"/>
              <a:t>       Step 0 : FROM ubuntu:12.04</a:t>
            </a:r>
          </a:p>
          <a:p>
            <a:r>
              <a:rPr lang="en-US" dirty="0"/>
              <a:t>        ---&gt; 0b310e6bf058</a:t>
            </a:r>
          </a:p>
          <a:p>
            <a:r>
              <a:rPr lang="en-US" dirty="0"/>
              <a:t>       Step 1 : RUN </a:t>
            </a:r>
            <a:r>
              <a:rPr lang="en-US" dirty="0" err="1"/>
              <a:t>dpkg</a:t>
            </a:r>
            <a:r>
              <a:rPr lang="en-US" dirty="0"/>
              <a:t>-divert --local --rename --add /</a:t>
            </a:r>
            <a:r>
              <a:rPr lang="en-US" dirty="0" err="1"/>
              <a:t>sbin</a:t>
            </a:r>
            <a:r>
              <a:rPr lang="en-US" dirty="0"/>
              <a:t>/</a:t>
            </a:r>
            <a:r>
              <a:rPr lang="en-US" dirty="0" err="1"/>
              <a:t>initctl</a:t>
            </a:r>
            <a:endParaRPr lang="en-US" dirty="0"/>
          </a:p>
          <a:p>
            <a:r>
              <a:rPr lang="en-US" dirty="0"/>
              <a:t>        ---&gt; Running in 73201c2a8836</a:t>
            </a:r>
          </a:p>
          <a:p>
            <a:r>
              <a:rPr lang="en-US" dirty="0"/>
              <a:t>       Leaving 'local diversion of /</a:t>
            </a:r>
            <a:r>
              <a:rPr lang="en-US" dirty="0" err="1"/>
              <a:t>sbin</a:t>
            </a:r>
            <a:r>
              <a:rPr lang="en-US" dirty="0"/>
              <a:t>/</a:t>
            </a:r>
            <a:r>
              <a:rPr lang="en-US" dirty="0" err="1"/>
              <a:t>initctl</a:t>
            </a:r>
            <a:r>
              <a:rPr lang="en-US" dirty="0"/>
              <a:t> to /</a:t>
            </a:r>
            <a:r>
              <a:rPr lang="en-US" dirty="0" err="1"/>
              <a:t>sbin</a:t>
            </a:r>
            <a:r>
              <a:rPr lang="en-US" dirty="0"/>
              <a:t>/</a:t>
            </a:r>
            <a:r>
              <a:rPr lang="en-US" dirty="0" err="1"/>
              <a:t>initctl.distrib</a:t>
            </a:r>
            <a:r>
              <a:rPr lang="en-US" dirty="0"/>
              <a:t>'</a:t>
            </a:r>
          </a:p>
          <a:p>
            <a:r>
              <a:rPr lang="en-US" dirty="0"/>
              <a:t>        ---&gt; c8039cd87665</a:t>
            </a:r>
          </a:p>
          <a:p>
            <a:r>
              <a:rPr lang="en-US" dirty="0"/>
              <a:t>       Removing intermediate container 73201c2a8836</a:t>
            </a:r>
          </a:p>
          <a:p>
            <a:r>
              <a:rPr lang="en-US" dirty="0"/>
              <a:t>       Step 2 : RUN </a:t>
            </a:r>
            <a:r>
              <a:rPr lang="en-US" dirty="0" err="1"/>
              <a:t>ln</a:t>
            </a:r>
            <a:r>
              <a:rPr lang="en-US" dirty="0"/>
              <a:t> -</a:t>
            </a:r>
            <a:r>
              <a:rPr lang="en-US" dirty="0" err="1"/>
              <a:t>sf</a:t>
            </a:r>
            <a:r>
              <a:rPr lang="en-US" dirty="0"/>
              <a:t> /bin/true /</a:t>
            </a:r>
            <a:r>
              <a:rPr lang="en-US" dirty="0" err="1"/>
              <a:t>sbin</a:t>
            </a:r>
            <a:r>
              <a:rPr lang="en-US" dirty="0"/>
              <a:t>/</a:t>
            </a:r>
            <a:r>
              <a:rPr lang="en-US" dirty="0" err="1"/>
              <a:t>initctl</a:t>
            </a:r>
            <a:endParaRPr lang="en-US" dirty="0"/>
          </a:p>
          <a:p>
            <a:r>
              <a:rPr lang="en-US" dirty="0"/>
              <a:t>        ---&gt; Running in 4e79ba940fe4</a:t>
            </a:r>
          </a:p>
          <a:p>
            <a:r>
              <a:rPr lang="en-US" dirty="0"/>
              <a:t>        ---&gt; ecc3ffe49a30</a:t>
            </a:r>
          </a:p>
          <a:p>
            <a:r>
              <a:rPr lang="en-US" dirty="0"/>
              <a:t>       Removing intermediate container 4e79ba940fe4</a:t>
            </a:r>
          </a:p>
        </p:txBody>
      </p:sp>
      <p:sp>
        <p:nvSpPr>
          <p:cNvPr id="3" name="Title 2"/>
          <p:cNvSpPr>
            <a:spLocks noGrp="1"/>
          </p:cNvSpPr>
          <p:nvPr>
            <p:ph type="title"/>
          </p:nvPr>
        </p:nvSpPr>
        <p:spPr/>
        <p:txBody>
          <a:bodyPr/>
          <a:lstStyle/>
          <a:p>
            <a:r>
              <a:rPr lang="en-US" dirty="0" smtClean="0"/>
              <a:t>Create the kitchen</a:t>
            </a:r>
            <a:endParaRPr lang="en-US" dirty="0"/>
          </a:p>
        </p:txBody>
      </p:sp>
      <p:sp>
        <p:nvSpPr>
          <p:cNvPr id="4" name="Content Placeholder 3"/>
          <p:cNvSpPr>
            <a:spLocks noGrp="1"/>
          </p:cNvSpPr>
          <p:nvPr>
            <p:ph sz="quarter" idx="12"/>
          </p:nvPr>
        </p:nvSpPr>
        <p:spPr/>
        <p:txBody>
          <a:bodyPr>
            <a:normAutofit fontScale="92500" lnSpcReduction="10000"/>
          </a:bodyPr>
          <a:lstStyle/>
          <a:p>
            <a:r>
              <a:rPr lang="en-US" dirty="0" smtClean="0"/>
              <a:t>kitchen create</a:t>
            </a:r>
            <a:endParaRPr lang="en-US" dirty="0"/>
          </a:p>
        </p:txBody>
      </p:sp>
    </p:spTree>
    <p:extLst>
      <p:ext uri="{BB962C8B-B14F-4D97-AF65-F5344CB8AC3E}">
        <p14:creationId xmlns:p14="http://schemas.microsoft.com/office/powerpoint/2010/main" val="840730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Kitchen created</a:t>
            </a:r>
            <a:endParaRPr lang="en-US" dirty="0"/>
          </a:p>
        </p:txBody>
      </p:sp>
      <p:sp>
        <p:nvSpPr>
          <p:cNvPr id="6" name="Rectangle 5"/>
          <p:cNvSpPr/>
          <p:nvPr/>
        </p:nvSpPr>
        <p:spPr bwMode="auto">
          <a:xfrm>
            <a:off x="2455333" y="1509889"/>
            <a:ext cx="7210778" cy="4247445"/>
          </a:xfrm>
          <a:prstGeom prst="rect">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Workstation</a:t>
            </a:r>
          </a:p>
        </p:txBody>
      </p:sp>
      <p:sp>
        <p:nvSpPr>
          <p:cNvPr id="9" name="Rectangle 8"/>
          <p:cNvSpPr/>
          <p:nvPr/>
        </p:nvSpPr>
        <p:spPr bwMode="auto">
          <a:xfrm>
            <a:off x="5009444" y="1693334"/>
            <a:ext cx="4487335" cy="1636888"/>
          </a:xfrm>
          <a:prstGeom prst="rect">
            <a:avLst/>
          </a:prstGeom>
          <a:solidFill>
            <a:schemeClr val="accent4"/>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rPr>
              <a:t>Kitchen</a:t>
            </a:r>
          </a:p>
        </p:txBody>
      </p:sp>
    </p:spTree>
    <p:extLst>
      <p:ext uri="{BB962C8B-B14F-4D97-AF65-F5344CB8AC3E}">
        <p14:creationId xmlns:p14="http://schemas.microsoft.com/office/powerpoint/2010/main" val="2280165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1"/>
          </p:nvPr>
        </p:nvSpPr>
        <p:spPr/>
        <p:txBody>
          <a:bodyPr>
            <a:normAutofit/>
          </a:bodyPr>
          <a:lstStyle/>
          <a:p>
            <a:r>
              <a:rPr lang="en-US" sz="2600" dirty="0" err="1"/>
              <a:t>kitchen@localhost's</a:t>
            </a:r>
            <a:r>
              <a:rPr lang="en-US" sz="2600" dirty="0"/>
              <a:t> password</a:t>
            </a:r>
            <a:r>
              <a:rPr lang="en-US" sz="2600" dirty="0" smtClean="0"/>
              <a:t>:</a:t>
            </a:r>
            <a:endParaRPr lang="en-US" sz="2600" dirty="0"/>
          </a:p>
        </p:txBody>
      </p:sp>
      <p:sp>
        <p:nvSpPr>
          <p:cNvPr id="4" name="Title 3"/>
          <p:cNvSpPr>
            <a:spLocks noGrp="1"/>
          </p:cNvSpPr>
          <p:nvPr>
            <p:ph type="title"/>
          </p:nvPr>
        </p:nvSpPr>
        <p:spPr/>
        <p:txBody>
          <a:bodyPr/>
          <a:lstStyle/>
          <a:p>
            <a:r>
              <a:rPr lang="en-US" dirty="0" smtClean="0"/>
              <a:t>Login to the kitchen</a:t>
            </a:r>
            <a:endParaRPr lang="en-US" dirty="0"/>
          </a:p>
        </p:txBody>
      </p:sp>
      <p:sp>
        <p:nvSpPr>
          <p:cNvPr id="6" name="Content Placeholder 5"/>
          <p:cNvSpPr>
            <a:spLocks noGrp="1"/>
          </p:cNvSpPr>
          <p:nvPr>
            <p:ph sz="quarter" idx="12"/>
          </p:nvPr>
        </p:nvSpPr>
        <p:spPr/>
        <p:txBody>
          <a:bodyPr>
            <a:normAutofit fontScale="92500" lnSpcReduction="10000"/>
          </a:bodyPr>
          <a:lstStyle/>
          <a:p>
            <a:r>
              <a:rPr lang="en-US" dirty="0" smtClean="0"/>
              <a:t>kitchen login</a:t>
            </a:r>
            <a:endParaRPr lang="en-US" dirty="0"/>
          </a:p>
        </p:txBody>
      </p:sp>
    </p:spTree>
    <p:extLst>
      <p:ext uri="{BB962C8B-B14F-4D97-AF65-F5344CB8AC3E}">
        <p14:creationId xmlns:p14="http://schemas.microsoft.com/office/powerpoint/2010/main" val="1181430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LearnChef-PowerPoint-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txDef>
      <a:spPr>
        <a:noFill/>
      </a:spPr>
      <a:bodyPr wrap="none" lIns="0" tIns="0" rIns="0" bIns="0" rtlCol="0">
        <a:spAutoFit/>
      </a:bodyPr>
      <a:lstStyle>
        <a:defPPr>
          <a:defRPr sz="2400" dirty="0" err="1" smtClean="0">
            <a:solidFill>
              <a:schemeClr val="accent3">
                <a:lumMod val="50000"/>
              </a:schemeClr>
            </a:solidFill>
          </a:defRPr>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11584</TotalTime>
  <Words>10073</Words>
  <Application>Microsoft Macintosh PowerPoint</Application>
  <PresentationFormat>Custom</PresentationFormat>
  <Paragraphs>1445</Paragraphs>
  <Slides>167</Slides>
  <Notes>110</Notes>
  <HiddenSlides>5</HiddenSlides>
  <MMClips>0</MMClips>
  <ScaleCrop>false</ScaleCrop>
  <HeadingPairs>
    <vt:vector size="4" baseType="variant">
      <vt:variant>
        <vt:lpstr>Theme</vt:lpstr>
      </vt:variant>
      <vt:variant>
        <vt:i4>1</vt:i4>
      </vt:variant>
      <vt:variant>
        <vt:lpstr>Slide Titles</vt:lpstr>
      </vt:variant>
      <vt:variant>
        <vt:i4>167</vt:i4>
      </vt:variant>
    </vt:vector>
  </HeadingPairs>
  <TitlesOfParts>
    <vt:vector size="168" baseType="lpstr">
      <vt:lpstr>LearnChef-PowerPoint-Template</vt:lpstr>
      <vt:lpstr>Nathen Harvey</vt:lpstr>
      <vt:lpstr>My SysAdmin Journey</vt:lpstr>
      <vt:lpstr>Chef</vt:lpstr>
      <vt:lpstr>Automation Platform</vt:lpstr>
      <vt:lpstr>Infrastructure as Code</vt:lpstr>
      <vt:lpstr>Infrastructure as Code</vt:lpstr>
      <vt:lpstr>Infrastructure as Code</vt:lpstr>
      <vt:lpstr>Infrastructure as Code</vt:lpstr>
      <vt:lpstr>Policy-based</vt:lpstr>
      <vt:lpstr>Sample Infrastructure</vt:lpstr>
      <vt:lpstr>New Compliance Mandate!</vt:lpstr>
      <vt:lpstr>New Compliance Mandate!</vt:lpstr>
      <vt:lpstr>6 Golden Images to Update</vt:lpstr>
      <vt:lpstr>6 Golden Images to Update</vt:lpstr>
      <vt:lpstr>12 Instances to replace</vt:lpstr>
      <vt:lpstr>Done in maintenance window</vt:lpstr>
      <vt:lpstr>New configurations required?</vt:lpstr>
      <vt:lpstr>Golden Images vs. Policy-based</vt:lpstr>
      <vt:lpstr>Chef</vt:lpstr>
      <vt:lpstr>What is Chef</vt:lpstr>
      <vt:lpstr>Chef Server – Policy &amp; State</vt:lpstr>
      <vt:lpstr>Desired Configuration</vt:lpstr>
      <vt:lpstr>Desired Configuration</vt:lpstr>
      <vt:lpstr>Desired Configuration</vt:lpstr>
      <vt:lpstr>Chef Server – Desired &amp; Current State</vt:lpstr>
      <vt:lpstr>HA Proxy Configuration</vt:lpstr>
      <vt:lpstr>HA Proxy Configuration</vt:lpstr>
      <vt:lpstr>HA Proxy Configuration</vt:lpstr>
      <vt:lpstr>HA Proxy Configuration</vt:lpstr>
      <vt:lpstr>HA Proxy Configuration</vt:lpstr>
      <vt:lpstr>HA Proxy Configuration</vt:lpstr>
      <vt:lpstr>HA Proxy Configuration</vt:lpstr>
      <vt:lpstr>HA Proxy Configuration</vt:lpstr>
      <vt:lpstr>Building your policy</vt:lpstr>
      <vt:lpstr>Resources</vt:lpstr>
      <vt:lpstr>Resources - Package</vt:lpstr>
      <vt:lpstr>Resources - Service</vt:lpstr>
      <vt:lpstr>Resources - Service</vt:lpstr>
      <vt:lpstr>Resources - Cron</vt:lpstr>
      <vt:lpstr>Resources - User</vt:lpstr>
      <vt:lpstr>Resources - DSC</vt:lpstr>
      <vt:lpstr>Resources – Registry Key</vt:lpstr>
      <vt:lpstr>Resources</vt:lpstr>
      <vt:lpstr>Lab – Install a text editor</vt:lpstr>
      <vt:lpstr>What’s up with the card?</vt:lpstr>
      <vt:lpstr>Login to your lab machine</vt:lpstr>
      <vt:lpstr>Welcome to your workstation</vt:lpstr>
      <vt:lpstr>Is $EDITOR installed?</vt:lpstr>
      <vt:lpstr>chef-apply</vt:lpstr>
      <vt:lpstr>Install vim</vt:lpstr>
      <vt:lpstr>Install emacs</vt:lpstr>
      <vt:lpstr>Install nano</vt:lpstr>
      <vt:lpstr>Resources</vt:lpstr>
      <vt:lpstr>Install $EDITOR again with chef-apply</vt:lpstr>
      <vt:lpstr>Test and Repair</vt:lpstr>
      <vt:lpstr>Test and Repair</vt:lpstr>
      <vt:lpstr>Test and Repair</vt:lpstr>
      <vt:lpstr>Test and Repair</vt:lpstr>
      <vt:lpstr>Test and Repair</vt:lpstr>
      <vt:lpstr>Test and Repair</vt:lpstr>
      <vt:lpstr>Test and Repair</vt:lpstr>
      <vt:lpstr>Resources – Test and Repair</vt:lpstr>
      <vt:lpstr>Resources</vt:lpstr>
      <vt:lpstr>Recipes</vt:lpstr>
      <vt:lpstr>Install git</vt:lpstr>
      <vt:lpstr>Install git</vt:lpstr>
      <vt:lpstr>Install git</vt:lpstr>
      <vt:lpstr>Test-driven Infrastructure</vt:lpstr>
      <vt:lpstr>Our process</vt:lpstr>
      <vt:lpstr>Faster Feedback</vt:lpstr>
      <vt:lpstr>Chef Testing</vt:lpstr>
      <vt:lpstr>Test-driving infrastructure</vt:lpstr>
      <vt:lpstr>Our Scenario</vt:lpstr>
      <vt:lpstr>Create a directory for your Chef project</vt:lpstr>
      <vt:lpstr>Change into that directory</vt:lpstr>
      <vt:lpstr>Create an apache cookbook</vt:lpstr>
      <vt:lpstr>Questions to ask when testing</vt:lpstr>
      <vt:lpstr>Chef client success status</vt:lpstr>
      <vt:lpstr>Chef client success status</vt:lpstr>
      <vt:lpstr>Chef client success status</vt:lpstr>
      <vt:lpstr>Test Kitchen</vt:lpstr>
      <vt:lpstr>Test Matrix</vt:lpstr>
      <vt:lpstr>Test Matrix</vt:lpstr>
      <vt:lpstr>Test Matrix</vt:lpstr>
      <vt:lpstr>Test Matrix</vt:lpstr>
      <vt:lpstr>Configuring the Kitchen</vt:lpstr>
      <vt:lpstr>.kitchen.yml</vt:lpstr>
      <vt:lpstr>.kitchen.yml</vt:lpstr>
      <vt:lpstr>.kitchen.yml</vt:lpstr>
      <vt:lpstr>.kitchen.yml</vt:lpstr>
      <vt:lpstr>.kitchen.yml</vt:lpstr>
      <vt:lpstr>.kitchen.yml</vt:lpstr>
      <vt:lpstr>.kitchen.yml</vt:lpstr>
      <vt:lpstr>Move to the apache cookbook directory</vt:lpstr>
      <vt:lpstr>Update .kitchen.yml</vt:lpstr>
      <vt:lpstr>List the Test Kitchens </vt:lpstr>
      <vt:lpstr>Create the kitchen</vt:lpstr>
      <vt:lpstr>Kitchen created</vt:lpstr>
      <vt:lpstr>Login to the kitchen</vt:lpstr>
      <vt:lpstr>Login to the kitchen</vt:lpstr>
      <vt:lpstr>Login to the kitchen</vt:lpstr>
      <vt:lpstr>Kitchen login</vt:lpstr>
      <vt:lpstr>Kitchen login</vt:lpstr>
      <vt:lpstr>Kitchen login</vt:lpstr>
      <vt:lpstr>Kitchen login</vt:lpstr>
      <vt:lpstr>Chef client success status</vt:lpstr>
      <vt:lpstr>Lab – Apply our policy</vt:lpstr>
      <vt:lpstr>Leave the kitchen</vt:lpstr>
      <vt:lpstr>Go to the right place</vt:lpstr>
      <vt:lpstr>Apply our policy </vt:lpstr>
      <vt:lpstr>Kitchen converge</vt:lpstr>
      <vt:lpstr>Questions to ask when testing</vt:lpstr>
      <vt:lpstr>Verifying node state</vt:lpstr>
      <vt:lpstr>Manually inspect the test node</vt:lpstr>
      <vt:lpstr>Manually inspect the test node</vt:lpstr>
      <vt:lpstr>Manually inspect the test node</vt:lpstr>
      <vt:lpstr>Manually inspect the test node</vt:lpstr>
      <vt:lpstr>Kitchen login</vt:lpstr>
      <vt:lpstr>Lab – Verify node state </vt:lpstr>
      <vt:lpstr>Serverspec</vt:lpstr>
      <vt:lpstr>Leave the Kitchen</vt:lpstr>
      <vt:lpstr>Move to the proper directory</vt:lpstr>
      <vt:lpstr>Write a Serverspec test</vt:lpstr>
      <vt:lpstr>Generic Expectation Form</vt:lpstr>
      <vt:lpstr>Awesome Expectations</vt:lpstr>
      <vt:lpstr>Run the serverspec test</vt:lpstr>
      <vt:lpstr>How would you test our criteria?</vt:lpstr>
      <vt:lpstr>Verify package is installed</vt:lpstr>
      <vt:lpstr>Exercise the test</vt:lpstr>
      <vt:lpstr>Test is failing, make it pass</vt:lpstr>
      <vt:lpstr>Update our cookbook</vt:lpstr>
      <vt:lpstr>Converge the node again</vt:lpstr>
      <vt:lpstr>Exercise the test</vt:lpstr>
      <vt:lpstr>What else will you test?</vt:lpstr>
      <vt:lpstr>Extend the Serverspec test</vt:lpstr>
      <vt:lpstr>Verify the kitchen</vt:lpstr>
      <vt:lpstr>Update our cookbook</vt:lpstr>
      <vt:lpstr>Converge the node again</vt:lpstr>
      <vt:lpstr>Verify the kitchen</vt:lpstr>
      <vt:lpstr>Kitchen Workflow</vt:lpstr>
      <vt:lpstr>Chef Testing</vt:lpstr>
      <vt:lpstr>Even Faster Feedback</vt:lpstr>
      <vt:lpstr>Chef Testing</vt:lpstr>
      <vt:lpstr>This is too slow!</vt:lpstr>
      <vt:lpstr>Properly configured resources</vt:lpstr>
      <vt:lpstr>Lab – Verify the resources</vt:lpstr>
      <vt:lpstr>ChefSpec</vt:lpstr>
      <vt:lpstr>Change to the apache cookbook directory</vt:lpstr>
      <vt:lpstr>Write a ChefSpec test</vt:lpstr>
      <vt:lpstr>Write a ChefSpec test</vt:lpstr>
      <vt:lpstr>Run the ChefSpec tests</vt:lpstr>
      <vt:lpstr>Break the cookbook</vt:lpstr>
      <vt:lpstr>Run the ChefSpec tests</vt:lpstr>
      <vt:lpstr>Fix the cookbook</vt:lpstr>
      <vt:lpstr>Run the ChefSpec tests</vt:lpstr>
      <vt:lpstr>Chef Testing</vt:lpstr>
      <vt:lpstr>Clean code</vt:lpstr>
      <vt:lpstr>Foodcritic</vt:lpstr>
      <vt:lpstr>Change our recipe</vt:lpstr>
      <vt:lpstr>Run Foodcritic</vt:lpstr>
      <vt:lpstr>Chef Testing</vt:lpstr>
      <vt:lpstr>Next steps</vt:lpstr>
      <vt:lpstr>Wrapping Up</vt:lpstr>
      <vt:lpstr>We’ve only scratched the surface</vt:lpstr>
      <vt:lpstr>Build Anything</vt:lpstr>
      <vt:lpstr>And Manage it Simply</vt:lpstr>
      <vt:lpstr>What questions do you have?</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Nathen harvey</cp:lastModifiedBy>
  <cp:revision>391</cp:revision>
  <cp:lastPrinted>2012-11-30T19:50:46Z</cp:lastPrinted>
  <dcterms:created xsi:type="dcterms:W3CDTF">2012-09-13T17:36:07Z</dcterms:created>
  <dcterms:modified xsi:type="dcterms:W3CDTF">2015-05-08T13:44:00Z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